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7" r:id="rId4"/>
    <p:sldId id="283" r:id="rId5"/>
    <p:sldId id="280" r:id="rId6"/>
    <p:sldId id="276" r:id="rId7"/>
    <p:sldId id="258" r:id="rId8"/>
    <p:sldId id="278" r:id="rId9"/>
    <p:sldId id="263" r:id="rId10"/>
    <p:sldId id="284" r:id="rId11"/>
    <p:sldId id="259" r:id="rId12"/>
    <p:sldId id="260" r:id="rId13"/>
    <p:sldId id="271" r:id="rId14"/>
    <p:sldId id="285" r:id="rId15"/>
    <p:sldId id="268" r:id="rId16"/>
    <p:sldId id="272" r:id="rId17"/>
    <p:sldId id="286" r:id="rId18"/>
    <p:sldId id="287" r:id="rId19"/>
    <p:sldId id="288" r:id="rId20"/>
    <p:sldId id="289" r:id="rId21"/>
    <p:sldId id="262" r:id="rId22"/>
    <p:sldId id="264" r:id="rId23"/>
    <p:sldId id="290" r:id="rId24"/>
    <p:sldId id="265" r:id="rId25"/>
    <p:sldId id="266" r:id="rId26"/>
    <p:sldId id="279" r:id="rId27"/>
    <p:sldId id="291" r:id="rId28"/>
    <p:sldId id="281" r:id="rId29"/>
    <p:sldId id="27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4A244C-7E9F-42BD-BF2C-DC6D95ADD0D0}">
          <p14:sldIdLst>
            <p14:sldId id="256"/>
            <p14:sldId id="257"/>
            <p14:sldId id="277"/>
            <p14:sldId id="283"/>
            <p14:sldId id="280"/>
            <p14:sldId id="276"/>
            <p14:sldId id="258"/>
            <p14:sldId id="278"/>
            <p14:sldId id="263"/>
            <p14:sldId id="284"/>
            <p14:sldId id="259"/>
            <p14:sldId id="260"/>
            <p14:sldId id="271"/>
            <p14:sldId id="285"/>
            <p14:sldId id="268"/>
            <p14:sldId id="272"/>
          </p14:sldIdLst>
        </p14:section>
        <p14:section name="Untitled Section" id="{50FA56F4-AB7D-4B0E-A797-24908D75759D}">
          <p14:sldIdLst>
            <p14:sldId id="286"/>
            <p14:sldId id="287"/>
            <p14:sldId id="288"/>
            <p14:sldId id="289"/>
            <p14:sldId id="262"/>
            <p14:sldId id="264"/>
            <p14:sldId id="290"/>
            <p14:sldId id="265"/>
            <p14:sldId id="266"/>
            <p14:sldId id="279"/>
            <p14:sldId id="291"/>
            <p14:sldId id="281"/>
            <p14:sldId id="273"/>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0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110" d="100"/>
          <a:sy n="110" d="100"/>
        </p:scale>
        <p:origin x="-104" y="-16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8/26/19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8/26/19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8/26/19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8/26/19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8/26/19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8/26/19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8/26/19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8/26/19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8/26/19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8/26/19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8/26/19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8/26/19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466427"/>
          </a:xfrm>
        </p:spPr>
        <p:txBody>
          <a:bodyPr/>
          <a:lstStyle/>
          <a:p>
            <a:pPr algn="ctr"/>
            <a:r>
              <a:rPr lang="en-US" b="1" dirty="0"/>
              <a:t>High School Differences</a:t>
            </a:r>
          </a:p>
        </p:txBody>
      </p:sp>
      <p:sp>
        <p:nvSpPr>
          <p:cNvPr id="3" name="Subtitle 2"/>
          <p:cNvSpPr>
            <a:spLocks noGrp="1"/>
          </p:cNvSpPr>
          <p:nvPr>
            <p:ph type="subTitle" idx="1"/>
          </p:nvPr>
        </p:nvSpPr>
        <p:spPr>
          <a:xfrm>
            <a:off x="1154955" y="3862980"/>
            <a:ext cx="8825658" cy="861420"/>
          </a:xfrm>
        </p:spPr>
        <p:txBody>
          <a:bodyPr>
            <a:normAutofit/>
          </a:bodyPr>
          <a:lstStyle/>
          <a:p>
            <a:pPr algn="ctr"/>
            <a:r>
              <a:rPr lang="en-US" sz="2400" b="1" dirty="0" smtClean="0">
                <a:solidFill>
                  <a:schemeClr val="bg1"/>
                </a:solidFill>
              </a:rPr>
              <a:t>2019-2020 </a:t>
            </a:r>
            <a:endParaRPr lang="en-US" sz="2400" b="1" dirty="0">
              <a:solidFill>
                <a:schemeClr val="bg1"/>
              </a:solidFill>
            </a:endParaRPr>
          </a:p>
        </p:txBody>
      </p:sp>
    </p:spTree>
    <p:extLst>
      <p:ext uri="{BB962C8B-B14F-4D97-AF65-F5344CB8AC3E}">
        <p14:creationId xmlns:p14="http://schemas.microsoft.com/office/powerpoint/2010/main" val="194974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Duration</a:t>
            </a:r>
          </a:p>
        </p:txBody>
      </p:sp>
      <p:sp>
        <p:nvSpPr>
          <p:cNvPr id="3" name="Content Placeholder 2"/>
          <p:cNvSpPr>
            <a:spLocks noGrp="1"/>
          </p:cNvSpPr>
          <p:nvPr>
            <p:ph idx="1"/>
          </p:nvPr>
        </p:nvSpPr>
        <p:spPr>
          <a:xfrm>
            <a:off x="1154954" y="2325204"/>
            <a:ext cx="10599724" cy="4254500"/>
          </a:xfrm>
        </p:spPr>
        <p:txBody>
          <a:bodyPr vert="horz" lIns="91440" tIns="45720" rIns="91440" bIns="45720" rtlCol="0" anchor="t">
            <a:noAutofit/>
          </a:bodyPr>
          <a:lstStyle/>
          <a:p>
            <a:pPr>
              <a:buFont typeface="Arial"/>
              <a:buChar char="•"/>
            </a:pPr>
            <a:r>
              <a:rPr lang="en-US" sz="2800" b="1" dirty="0" smtClean="0">
                <a:solidFill>
                  <a:schemeClr val="tx1"/>
                </a:solidFill>
                <a:latin typeface="Century Gothic"/>
                <a:ea typeface="Arial"/>
                <a:cs typeface="Arial"/>
              </a:rPr>
              <a:t>Unofficial timekeeper </a:t>
            </a:r>
            <a:r>
              <a:rPr lang="en-US" sz="2800" b="1" dirty="0">
                <a:solidFill>
                  <a:schemeClr val="tx1"/>
                </a:solidFill>
                <a:latin typeface="Century Gothic"/>
                <a:ea typeface="Arial"/>
                <a:cs typeface="Arial"/>
              </a:rPr>
              <a:t>instructed to stop clock for last two minutes of each period</a:t>
            </a:r>
            <a:r>
              <a:rPr lang="en-US" sz="2800" dirty="0">
                <a:solidFill>
                  <a:schemeClr val="tx1"/>
                </a:solidFill>
                <a:latin typeface="Century Gothic"/>
                <a:ea typeface="Arial"/>
                <a:cs typeface="Arial"/>
              </a:rPr>
              <a:t>​</a:t>
            </a:r>
            <a:r>
              <a:rPr lang="en-US" sz="2800" dirty="0">
                <a:solidFill>
                  <a:schemeClr val="tx1"/>
                </a:solidFill>
                <a:latin typeface="Arial"/>
                <a:ea typeface="Arial"/>
                <a:cs typeface="Arial"/>
              </a:rPr>
              <a:t>.</a:t>
            </a:r>
            <a:endParaRPr lang="en-US" sz="2800" dirty="0">
              <a:solidFill>
                <a:schemeClr val="tx1"/>
              </a:solidFill>
              <a:latin typeface="Century Gothic"/>
              <a:ea typeface="Arial"/>
              <a:cs typeface="Arial"/>
            </a:endParaRPr>
          </a:p>
          <a:p>
            <a:pPr lvl="0" rtl="0">
              <a:buFont typeface="Arial" charset="2"/>
              <a:buChar char=""/>
            </a:pPr>
            <a:endParaRPr lang="en-US" sz="2800" b="1" dirty="0">
              <a:solidFill>
                <a:schemeClr val="tx1"/>
              </a:solidFill>
              <a:latin typeface="Century Gothic"/>
              <a:ea typeface="Arial"/>
              <a:cs typeface="Arial"/>
            </a:endParaRPr>
          </a:p>
          <a:p>
            <a:pPr lvl="0" rtl="0">
              <a:buFont typeface="Arial"/>
              <a:buChar char="•"/>
            </a:pPr>
            <a:r>
              <a:rPr lang="en-US" sz="2800" b="1" dirty="0">
                <a:solidFill>
                  <a:schemeClr val="tx1"/>
                </a:solidFill>
                <a:latin typeface="Century Gothic"/>
                <a:ea typeface="Arial"/>
                <a:cs typeface="Arial"/>
              </a:rPr>
              <a:t>Know League Overtime Rules</a:t>
            </a:r>
            <a:r>
              <a:rPr lang="en-US" sz="2800" dirty="0">
                <a:solidFill>
                  <a:schemeClr val="tx1"/>
                </a:solidFill>
                <a:latin typeface="Century Gothic"/>
                <a:ea typeface="Arial"/>
                <a:cs typeface="Arial"/>
              </a:rPr>
              <a:t>​</a:t>
            </a:r>
            <a:endParaRPr lang="en-US" sz="2800" dirty="0">
              <a:solidFill>
                <a:schemeClr val="tx1"/>
              </a:solidFill>
              <a:latin typeface="Arial"/>
              <a:ea typeface="Arial"/>
              <a:cs typeface="Arial"/>
            </a:endParaRPr>
          </a:p>
        </p:txBody>
      </p:sp>
    </p:spTree>
    <p:extLst>
      <p:ext uri="{BB962C8B-B14F-4D97-AF65-F5344CB8AC3E}">
        <p14:creationId xmlns:p14="http://schemas.microsoft.com/office/powerpoint/2010/main" val="3764086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Ball/Goal Posts</a:t>
            </a: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solidFill>
                  <a:schemeClr val="tx1"/>
                </a:solidFill>
              </a:rPr>
              <a:t>Ball has NFHS logo</a:t>
            </a:r>
          </a:p>
          <a:p>
            <a:r>
              <a:rPr lang="en-US" sz="2800" b="1" dirty="0">
                <a:solidFill>
                  <a:schemeClr val="tx1"/>
                </a:solidFill>
              </a:rPr>
              <a:t>Home team provides at least two (2) ball handlers</a:t>
            </a:r>
          </a:p>
          <a:p>
            <a:r>
              <a:rPr lang="en-US" sz="2800" b="1" dirty="0">
                <a:solidFill>
                  <a:schemeClr val="tx1"/>
                </a:solidFill>
              </a:rPr>
              <a:t>Goal posts may be padded</a:t>
            </a:r>
          </a:p>
          <a:p>
            <a:pPr marL="0" indent="0">
              <a:buNone/>
            </a:pPr>
            <a:endParaRPr lang="en-US" sz="2800" b="1" dirty="0"/>
          </a:p>
        </p:txBody>
      </p:sp>
    </p:spTree>
    <p:extLst>
      <p:ext uri="{BB962C8B-B14F-4D97-AF65-F5344CB8AC3E}">
        <p14:creationId xmlns:p14="http://schemas.microsoft.com/office/powerpoint/2010/main" val="165489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Roster/Players/Players Equipment </a:t>
            </a:r>
          </a:p>
        </p:txBody>
      </p:sp>
      <p:sp>
        <p:nvSpPr>
          <p:cNvPr id="3" name="Content Placeholder 2"/>
          <p:cNvSpPr>
            <a:spLocks noGrp="1"/>
          </p:cNvSpPr>
          <p:nvPr>
            <p:ph idx="1"/>
          </p:nvPr>
        </p:nvSpPr>
        <p:spPr>
          <a:xfrm>
            <a:off x="1154954" y="2261100"/>
            <a:ext cx="10586472" cy="4596899"/>
          </a:xfrm>
        </p:spPr>
        <p:txBody>
          <a:bodyPr vert="horz" lIns="91440" tIns="45720" rIns="91440" bIns="45720" rtlCol="0" anchor="t">
            <a:noAutofit/>
          </a:bodyPr>
          <a:lstStyle/>
          <a:p>
            <a:pPr marL="0" indent="0">
              <a:buNone/>
            </a:pPr>
            <a:endParaRPr lang="en-US" sz="2400" b="1" dirty="0">
              <a:solidFill>
                <a:srgbClr val="B31166"/>
              </a:solidFill>
            </a:endParaRPr>
          </a:p>
          <a:p>
            <a:r>
              <a:rPr lang="en-US" sz="2200" b="1" dirty="0">
                <a:solidFill>
                  <a:schemeClr val="tx1"/>
                </a:solidFill>
              </a:rPr>
              <a:t>Completed roster presented by coach or player 5 minutes prior to the start of the match</a:t>
            </a:r>
          </a:p>
          <a:p>
            <a:r>
              <a:rPr lang="en-US" sz="2200" b="1" dirty="0">
                <a:solidFill>
                  <a:schemeClr val="tx1"/>
                </a:solidFill>
              </a:rPr>
              <a:t>First and Last Names and Numbers of all players and substitutes</a:t>
            </a:r>
          </a:p>
          <a:p>
            <a:r>
              <a:rPr lang="en-US" sz="2200" b="1" dirty="0">
                <a:solidFill>
                  <a:schemeClr val="tx1"/>
                </a:solidFill>
              </a:rPr>
              <a:t>First and Last Names of all bench personnel and all coaches</a:t>
            </a:r>
          </a:p>
          <a:p>
            <a:r>
              <a:rPr lang="en-US" sz="2200" b="1" dirty="0">
                <a:solidFill>
                  <a:schemeClr val="tx1"/>
                </a:solidFill>
              </a:rPr>
              <a:t>Names may be added to the roster after start of play</a:t>
            </a:r>
          </a:p>
          <a:p>
            <a:r>
              <a:rPr lang="en-US" sz="2200" b="1" dirty="0">
                <a:solidFill>
                  <a:schemeClr val="tx1"/>
                </a:solidFill>
              </a:rPr>
              <a:t>Goal keepers may have two numbers one as Keeper and one as player</a:t>
            </a:r>
          </a:p>
          <a:p>
            <a:r>
              <a:rPr lang="en-US" sz="2200" b="1" dirty="0">
                <a:solidFill>
                  <a:schemeClr val="tx1"/>
                </a:solidFill>
              </a:rPr>
              <a:t>Goalkeeper’s pants can have additions of numbers, names, patches and emblems of school logos</a:t>
            </a:r>
          </a:p>
          <a:p>
            <a:pPr marL="0" indent="0">
              <a:buNone/>
            </a:pPr>
            <a:endParaRPr lang="en-US" sz="2700" b="1" dirty="0"/>
          </a:p>
        </p:txBody>
      </p:sp>
    </p:spTree>
    <p:extLst>
      <p:ext uri="{BB962C8B-B14F-4D97-AF65-F5344CB8AC3E}">
        <p14:creationId xmlns:p14="http://schemas.microsoft.com/office/powerpoint/2010/main" val="222446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Roster/Players/Players Equipment </a:t>
            </a:r>
          </a:p>
        </p:txBody>
      </p:sp>
      <p:sp>
        <p:nvSpPr>
          <p:cNvPr id="3" name="Content Placeholder 2"/>
          <p:cNvSpPr>
            <a:spLocks noGrp="1"/>
          </p:cNvSpPr>
          <p:nvPr>
            <p:ph idx="1"/>
          </p:nvPr>
        </p:nvSpPr>
        <p:spPr>
          <a:xfrm>
            <a:off x="1120317" y="2577497"/>
            <a:ext cx="10798507" cy="4546048"/>
          </a:xfrm>
        </p:spPr>
        <p:txBody>
          <a:bodyPr vert="horz" lIns="91440" tIns="45720" rIns="91440" bIns="45720" rtlCol="0" anchor="t">
            <a:noAutofit/>
          </a:bodyPr>
          <a:lstStyle/>
          <a:p>
            <a:r>
              <a:rPr lang="en-US" sz="2800" b="1" dirty="0">
                <a:solidFill>
                  <a:srgbClr val="1A027E"/>
                </a:solidFill>
              </a:rPr>
              <a:t>Visiting team jersey and socks must be solid white (Varsity Only)</a:t>
            </a:r>
          </a:p>
          <a:p>
            <a:r>
              <a:rPr lang="en-US" sz="2800" b="1" dirty="0">
                <a:solidFill>
                  <a:schemeClr val="tx1"/>
                </a:solidFill>
              </a:rPr>
              <a:t>Shin guards NOCSAE approved</a:t>
            </a:r>
          </a:p>
          <a:p>
            <a:pPr>
              <a:buFont typeface="Wingdings" charset="2"/>
              <a:buChar char="Ø"/>
            </a:pPr>
            <a:r>
              <a:rPr lang="en-US" sz="2800" b="1" dirty="0">
                <a:solidFill>
                  <a:schemeClr val="tx1"/>
                </a:solidFill>
              </a:rPr>
              <a:t>6” number on back of jersey including GK, 4” in front</a:t>
            </a:r>
            <a:endParaRPr lang="en-US" sz="2800" dirty="0">
              <a:solidFill>
                <a:schemeClr val="tx1"/>
              </a:solidFill>
            </a:endParaRPr>
          </a:p>
          <a:p>
            <a:pPr>
              <a:buFont typeface="Wingdings" charset="2"/>
              <a:buChar char="Ø"/>
            </a:pPr>
            <a:r>
              <a:rPr lang="en-US" sz="2800" b="1" dirty="0">
                <a:solidFill>
                  <a:schemeClr val="tx1"/>
                </a:solidFill>
              </a:rPr>
              <a:t>GK socks are not required to be the same color as teammates, but shall differ in color from opponent’s socks</a:t>
            </a:r>
            <a:endParaRPr lang="en-US" sz="2800" dirty="0">
              <a:solidFill>
                <a:schemeClr val="tx1"/>
              </a:solidFill>
            </a:endParaRPr>
          </a:p>
          <a:p>
            <a:pPr marL="0" indent="0">
              <a:buNone/>
            </a:pPr>
            <a:endParaRPr lang="en-US" sz="2800" b="1" dirty="0">
              <a:solidFill>
                <a:schemeClr val="tx1"/>
              </a:solidFill>
            </a:endParaRPr>
          </a:p>
          <a:p>
            <a:endParaRPr lang="en-US" sz="2800" b="1" dirty="0"/>
          </a:p>
        </p:txBody>
      </p:sp>
    </p:spTree>
    <p:extLst>
      <p:ext uri="{BB962C8B-B14F-4D97-AF65-F5344CB8AC3E}">
        <p14:creationId xmlns:p14="http://schemas.microsoft.com/office/powerpoint/2010/main" val="169566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Roster/Players/Players Equipment </a:t>
            </a:r>
          </a:p>
        </p:txBody>
      </p:sp>
      <p:sp>
        <p:nvSpPr>
          <p:cNvPr id="3" name="Content Placeholder 2"/>
          <p:cNvSpPr>
            <a:spLocks noGrp="1"/>
          </p:cNvSpPr>
          <p:nvPr>
            <p:ph idx="1"/>
          </p:nvPr>
        </p:nvSpPr>
        <p:spPr>
          <a:xfrm>
            <a:off x="1166499" y="2716043"/>
            <a:ext cx="10798507" cy="4546048"/>
          </a:xfrm>
        </p:spPr>
        <p:txBody>
          <a:bodyPr vert="horz" lIns="91440" tIns="45720" rIns="91440" bIns="45720" rtlCol="0" anchor="t">
            <a:noAutofit/>
          </a:bodyPr>
          <a:lstStyle/>
          <a:p>
            <a:r>
              <a:rPr lang="en-US" sz="2800" b="1" dirty="0">
                <a:solidFill>
                  <a:schemeClr val="tx1"/>
                </a:solidFill>
              </a:rPr>
              <a:t>Hard casts or splints must be padded with closed cell foam at least ½” thick</a:t>
            </a:r>
          </a:p>
          <a:p>
            <a:r>
              <a:rPr lang="en-US" sz="2800" b="1" dirty="0">
                <a:solidFill>
                  <a:schemeClr val="tx1"/>
                </a:solidFill>
              </a:rPr>
              <a:t>Facemask must have medical release signed by physician </a:t>
            </a:r>
          </a:p>
          <a:p>
            <a:r>
              <a:rPr lang="en-US" sz="2800" b="1" dirty="0">
                <a:solidFill>
                  <a:schemeClr val="tx1"/>
                </a:solidFill>
              </a:rPr>
              <a:t>Soft padded headgear may be worn that meets ASTM standards</a:t>
            </a:r>
          </a:p>
          <a:p>
            <a:endParaRPr lang="en-US" sz="2800" b="1" dirty="0"/>
          </a:p>
        </p:txBody>
      </p:sp>
    </p:spTree>
    <p:extLst>
      <p:ext uri="{BB962C8B-B14F-4D97-AF65-F5344CB8AC3E}">
        <p14:creationId xmlns:p14="http://schemas.microsoft.com/office/powerpoint/2010/main" val="180741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Illegally Equipped</a:t>
            </a:r>
          </a:p>
        </p:txBody>
      </p:sp>
      <p:sp>
        <p:nvSpPr>
          <p:cNvPr id="3" name="Content Placeholder 2"/>
          <p:cNvSpPr>
            <a:spLocks noGrp="1"/>
          </p:cNvSpPr>
          <p:nvPr>
            <p:ph idx="1"/>
          </p:nvPr>
        </p:nvSpPr>
        <p:spPr>
          <a:xfrm>
            <a:off x="1154954" y="2517913"/>
            <a:ext cx="10599724" cy="4240696"/>
          </a:xfrm>
        </p:spPr>
        <p:txBody>
          <a:bodyPr vert="horz" lIns="91440" tIns="45720" rIns="91440" bIns="45720" rtlCol="0" anchor="t">
            <a:noAutofit/>
          </a:bodyPr>
          <a:lstStyle/>
          <a:p>
            <a:r>
              <a:rPr lang="en-US" sz="2600" b="1" dirty="0">
                <a:solidFill>
                  <a:schemeClr val="tx1"/>
                </a:solidFill>
              </a:rPr>
              <a:t>Examples: Jewelry, no </a:t>
            </a:r>
            <a:r>
              <a:rPr lang="en-US" sz="2600" b="1" dirty="0" err="1">
                <a:solidFill>
                  <a:schemeClr val="tx1"/>
                </a:solidFill>
              </a:rPr>
              <a:t>shinguards</a:t>
            </a:r>
            <a:endParaRPr lang="en-US" dirty="0" err="1">
              <a:solidFill>
                <a:schemeClr val="tx1"/>
              </a:solidFill>
            </a:endParaRPr>
          </a:p>
          <a:p>
            <a:r>
              <a:rPr lang="en-US" sz="2600" b="1" dirty="0">
                <a:solidFill>
                  <a:schemeClr val="tx1"/>
                </a:solidFill>
              </a:rPr>
              <a:t>Caution coach (1</a:t>
            </a:r>
            <a:r>
              <a:rPr lang="en-US" sz="2600" b="1" baseline="30000" dirty="0">
                <a:solidFill>
                  <a:schemeClr val="tx1"/>
                </a:solidFill>
              </a:rPr>
              <a:t>st</a:t>
            </a:r>
            <a:r>
              <a:rPr lang="en-US" sz="2600" b="1" dirty="0">
                <a:solidFill>
                  <a:schemeClr val="tx1"/>
                </a:solidFill>
              </a:rPr>
              <a:t> incident)</a:t>
            </a:r>
            <a:endParaRPr dirty="0">
              <a:solidFill>
                <a:schemeClr val="tx1"/>
              </a:solidFill>
            </a:endParaRPr>
          </a:p>
          <a:p>
            <a:r>
              <a:rPr lang="en-US" sz="2600" b="1" dirty="0">
                <a:solidFill>
                  <a:schemeClr val="tx1"/>
                </a:solidFill>
              </a:rPr>
              <a:t>Instructed to leave the field when the ball ceases to be in play or may stop play if dangerous</a:t>
            </a:r>
          </a:p>
          <a:p>
            <a:r>
              <a:rPr lang="en-US" sz="2600" b="1" dirty="0">
                <a:solidFill>
                  <a:schemeClr val="tx1"/>
                </a:solidFill>
              </a:rPr>
              <a:t>May re-enter at next </a:t>
            </a:r>
            <a:r>
              <a:rPr lang="en-US" sz="2600" b="1" u="sng" dirty="0">
                <a:solidFill>
                  <a:srgbClr val="1A027E"/>
                </a:solidFill>
              </a:rPr>
              <a:t>legal substitution </a:t>
            </a:r>
            <a:r>
              <a:rPr lang="en-US" sz="2600" b="1" dirty="0">
                <a:solidFill>
                  <a:schemeClr val="tx1"/>
                </a:solidFill>
              </a:rPr>
              <a:t>opportunity</a:t>
            </a:r>
          </a:p>
          <a:p>
            <a:r>
              <a:rPr lang="en-US" sz="2600" b="1" dirty="0">
                <a:solidFill>
                  <a:schemeClr val="tx1"/>
                </a:solidFill>
              </a:rPr>
              <a:t>Second illegally equipped player, caution the player</a:t>
            </a:r>
          </a:p>
          <a:p>
            <a:endParaRPr lang="en-US" sz="2600" b="1" dirty="0"/>
          </a:p>
        </p:txBody>
      </p:sp>
      <p:sp>
        <p:nvSpPr>
          <p:cNvPr id="4" name="Rectangle 3"/>
          <p:cNvSpPr/>
          <p:nvPr/>
        </p:nvSpPr>
        <p:spPr>
          <a:xfrm>
            <a:off x="5425440" y="973668"/>
            <a:ext cx="488356" cy="6553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922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Improperly Equipped</a:t>
            </a:r>
          </a:p>
        </p:txBody>
      </p:sp>
      <p:sp>
        <p:nvSpPr>
          <p:cNvPr id="3" name="Content Placeholder 2"/>
          <p:cNvSpPr>
            <a:spLocks noGrp="1"/>
          </p:cNvSpPr>
          <p:nvPr>
            <p:ph idx="1"/>
          </p:nvPr>
        </p:nvSpPr>
        <p:spPr>
          <a:xfrm>
            <a:off x="1154954" y="2617304"/>
            <a:ext cx="10599724" cy="3358493"/>
          </a:xfrm>
        </p:spPr>
        <p:txBody>
          <a:bodyPr vert="horz" lIns="91440" tIns="45720" rIns="91440" bIns="45720" rtlCol="0" anchor="t">
            <a:noAutofit/>
          </a:bodyPr>
          <a:lstStyle/>
          <a:p>
            <a:r>
              <a:rPr lang="en-US" sz="2800" b="1" dirty="0" smtClean="0">
                <a:solidFill>
                  <a:schemeClr val="tx1"/>
                </a:solidFill>
              </a:rPr>
              <a:t>Example:  knee </a:t>
            </a:r>
            <a:r>
              <a:rPr lang="en-US" sz="2800" b="1" dirty="0">
                <a:solidFill>
                  <a:schemeClr val="tx1"/>
                </a:solidFill>
              </a:rPr>
              <a:t>brace becomes dislodged or </a:t>
            </a:r>
            <a:r>
              <a:rPr lang="en-US" sz="2800" b="1" dirty="0" err="1">
                <a:solidFill>
                  <a:schemeClr val="tx1"/>
                </a:solidFill>
              </a:rPr>
              <a:t>shinguard</a:t>
            </a:r>
            <a:r>
              <a:rPr lang="en-US" sz="2800" b="1" dirty="0">
                <a:solidFill>
                  <a:schemeClr val="tx1"/>
                </a:solidFill>
              </a:rPr>
              <a:t> falls out</a:t>
            </a:r>
            <a:endParaRPr lang="en-US" sz="2800" dirty="0">
              <a:solidFill>
                <a:schemeClr val="tx1"/>
              </a:solidFill>
            </a:endParaRPr>
          </a:p>
          <a:p>
            <a:r>
              <a:rPr lang="en-US" sz="2800" b="1" dirty="0">
                <a:solidFill>
                  <a:schemeClr val="tx1"/>
                </a:solidFill>
              </a:rPr>
              <a:t>Do not caution</a:t>
            </a:r>
            <a:endParaRPr sz="2800" dirty="0">
              <a:solidFill>
                <a:schemeClr val="tx1"/>
              </a:solidFill>
            </a:endParaRPr>
          </a:p>
          <a:p>
            <a:r>
              <a:rPr lang="en-US" sz="2800" b="1" dirty="0">
                <a:solidFill>
                  <a:schemeClr val="tx1"/>
                </a:solidFill>
              </a:rPr>
              <a:t>Instructed to leave the field when ball ceases to be in play</a:t>
            </a:r>
          </a:p>
          <a:p>
            <a:r>
              <a:rPr lang="en-US" sz="2800" b="1" dirty="0">
                <a:solidFill>
                  <a:schemeClr val="tx1"/>
                </a:solidFill>
              </a:rPr>
              <a:t>May re-enter on the </a:t>
            </a:r>
            <a:r>
              <a:rPr lang="en-US" sz="2800" b="1" u="sng" dirty="0">
                <a:solidFill>
                  <a:srgbClr val="1A027E"/>
                </a:solidFill>
              </a:rPr>
              <a:t>next dead ball or stoppage in play</a:t>
            </a:r>
          </a:p>
          <a:p>
            <a:endParaRPr lang="en-US" sz="2800" b="1" dirty="0">
              <a:solidFill>
                <a:srgbClr val="B31166"/>
              </a:solidFill>
            </a:endParaRPr>
          </a:p>
        </p:txBody>
      </p:sp>
    </p:spTree>
    <p:extLst>
      <p:ext uri="{BB962C8B-B14F-4D97-AF65-F5344CB8AC3E}">
        <p14:creationId xmlns:p14="http://schemas.microsoft.com/office/powerpoint/2010/main" val="3719066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 Opportunity</a:t>
            </a:r>
            <a:r>
              <a:rPr lang="en-US" dirty="0">
                <a:solidFill>
                  <a:schemeClr val="tx1"/>
                </a:solidFill>
                <a:latin typeface="+mj-ea"/>
                <a:cs typeface="+mj-ea"/>
              </a:rPr>
              <a:t/>
            </a:r>
            <a:br>
              <a:rPr lang="en-US" dirty="0">
                <a:solidFill>
                  <a:schemeClr val="tx1"/>
                </a:solidFill>
                <a:latin typeface="+mj-ea"/>
                <a:cs typeface="+mj-ea"/>
              </a:rPr>
            </a:br>
            <a:r>
              <a:rPr lang="en-US" dirty="0"/>
              <a:t> (Report Before Entering)</a:t>
            </a:r>
          </a:p>
        </p:txBody>
      </p:sp>
      <p:sp>
        <p:nvSpPr>
          <p:cNvPr id="3" name="Content Placeholder 2"/>
          <p:cNvSpPr>
            <a:spLocks noGrp="1"/>
          </p:cNvSpPr>
          <p:nvPr>
            <p:ph idx="1"/>
          </p:nvPr>
        </p:nvSpPr>
        <p:spPr>
          <a:xfrm>
            <a:off x="1155700" y="2603500"/>
            <a:ext cx="9868615" cy="3925216"/>
          </a:xfrm>
        </p:spPr>
        <p:txBody>
          <a:bodyPr vert="horz" lIns="91440" tIns="45720" rIns="91440" bIns="45720" rtlCol="0" anchor="t">
            <a:normAutofit/>
          </a:bodyPr>
          <a:lstStyle/>
          <a:p>
            <a:r>
              <a:rPr lang="en-US" sz="2800" b="1" dirty="0">
                <a:solidFill>
                  <a:schemeClr val="tx1"/>
                </a:solidFill>
              </a:rPr>
              <a:t>Goal kick (either team)</a:t>
            </a:r>
          </a:p>
          <a:p>
            <a:pPr marL="228600"/>
            <a:r>
              <a:rPr lang="en-US" sz="2800" b="1" dirty="0">
                <a:solidFill>
                  <a:schemeClr val="tx1"/>
                </a:solidFill>
              </a:rPr>
              <a:t>Throw-in (Team in possession, Reciprocal) </a:t>
            </a:r>
            <a:endParaRPr sz="2800" b="1" dirty="0">
              <a:solidFill>
                <a:schemeClr val="tx1"/>
              </a:solidFill>
            </a:endParaRPr>
          </a:p>
          <a:p>
            <a:pPr marL="228600"/>
            <a:r>
              <a:rPr lang="en-US" sz="2800" b="1" dirty="0">
                <a:solidFill>
                  <a:schemeClr val="tx1"/>
                </a:solidFill>
              </a:rPr>
              <a:t>Corner kick (Team in possession, Reciprocal)</a:t>
            </a:r>
          </a:p>
          <a:p>
            <a:pPr marL="228600"/>
            <a:r>
              <a:rPr lang="en-US" sz="2800" b="1" dirty="0">
                <a:solidFill>
                  <a:schemeClr val="tx1"/>
                </a:solidFill>
              </a:rPr>
              <a:t>Bench Misconduct</a:t>
            </a:r>
          </a:p>
          <a:p>
            <a:pPr marL="228600"/>
            <a:r>
              <a:rPr sz="2800" b="1" dirty="0">
                <a:solidFill>
                  <a:srgbClr val="000000"/>
                </a:solidFill>
              </a:rPr>
              <a:t>Coach to notify Referee or AR prior to these substitutions. </a:t>
            </a:r>
            <a:r>
              <a:rPr lang="en-US" sz="2800" b="1" dirty="0">
                <a:solidFill>
                  <a:srgbClr val="000000"/>
                </a:solidFill>
              </a:rPr>
              <a:t>This is to prevent teams from delaying. </a:t>
            </a:r>
            <a:endParaRPr sz="2800" b="1" dirty="0">
              <a:solidFill>
                <a:srgbClr val="000000"/>
              </a:solidFill>
            </a:endParaRPr>
          </a:p>
          <a:p>
            <a:endParaRPr lang="en-US" sz="2800" dirty="0"/>
          </a:p>
        </p:txBody>
      </p:sp>
    </p:spTree>
    <p:extLst>
      <p:ext uri="{BB962C8B-B14F-4D97-AF65-F5344CB8AC3E}">
        <p14:creationId xmlns:p14="http://schemas.microsoft.com/office/powerpoint/2010/main" val="91253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 Opportunity </a:t>
            </a:r>
            <a:r>
              <a:rPr lang="en-US" dirty="0">
                <a:solidFill>
                  <a:schemeClr val="tx1"/>
                </a:solidFill>
                <a:latin typeface="+mj-ea"/>
                <a:cs typeface="+mj-ea"/>
              </a:rPr>
              <a:t/>
            </a:r>
            <a:br>
              <a:rPr lang="en-US" dirty="0">
                <a:solidFill>
                  <a:schemeClr val="tx1"/>
                </a:solidFill>
                <a:latin typeface="+mj-ea"/>
                <a:cs typeface="+mj-ea"/>
              </a:rPr>
            </a:br>
            <a:r>
              <a:rPr lang="en-US" dirty="0"/>
              <a:t>(From the Bench)</a:t>
            </a: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solidFill>
                  <a:schemeClr val="tx1"/>
                </a:solidFill>
              </a:rPr>
              <a:t>After a Goal is Scored</a:t>
            </a:r>
          </a:p>
          <a:p>
            <a:pPr marL="228600"/>
            <a:r>
              <a:rPr lang="en-US" sz="2800" b="1" dirty="0">
                <a:solidFill>
                  <a:schemeClr val="tx1"/>
                </a:solidFill>
              </a:rPr>
              <a:t>Injury (may return </a:t>
            </a:r>
            <a:r>
              <a:rPr lang="en-US" sz="2800" b="1" u="sng" dirty="0">
                <a:solidFill>
                  <a:srgbClr val="1A027E"/>
                </a:solidFill>
              </a:rPr>
              <a:t>next stoppage in play</a:t>
            </a:r>
            <a:r>
              <a:rPr lang="en-US" sz="2800" b="1" dirty="0"/>
              <a:t>)</a:t>
            </a:r>
            <a:endParaRPr sz="2800" b="1" dirty="0">
              <a:solidFill>
                <a:schemeClr val="tx1"/>
              </a:solidFill>
            </a:endParaRPr>
          </a:p>
          <a:p>
            <a:pPr marL="228600"/>
            <a:r>
              <a:rPr lang="en-US" sz="2800" b="1" dirty="0">
                <a:solidFill>
                  <a:schemeClr val="tx1"/>
                </a:solidFill>
              </a:rPr>
              <a:t>Caution (player shall leave the field, can return </a:t>
            </a:r>
            <a:r>
              <a:rPr lang="en-US" sz="2800" b="1" u="sng" dirty="0">
                <a:solidFill>
                  <a:srgbClr val="1A027E"/>
                </a:solidFill>
              </a:rPr>
              <a:t>next substitution opportunity</a:t>
            </a:r>
            <a:r>
              <a:rPr lang="en-US" sz="2800" b="1" dirty="0"/>
              <a:t>)</a:t>
            </a:r>
            <a:endParaRPr lang="en-US" sz="2800" b="1" dirty="0">
              <a:solidFill>
                <a:srgbClr val="404040"/>
              </a:solidFill>
            </a:endParaRPr>
          </a:p>
          <a:p>
            <a:pPr marL="228600"/>
            <a:r>
              <a:rPr lang="en-US" sz="2800" b="1" dirty="0" smtClean="0">
                <a:solidFill>
                  <a:schemeClr val="tx1"/>
                </a:solidFill>
              </a:rPr>
              <a:t>Disqualification (Red Card)</a:t>
            </a:r>
            <a:endParaRPr lang="en-US" sz="2800" b="1" dirty="0">
              <a:solidFill>
                <a:schemeClr val="tx1"/>
              </a:solidFill>
            </a:endParaRPr>
          </a:p>
          <a:p>
            <a:pPr marL="0" indent="0">
              <a:buNone/>
            </a:pPr>
            <a:endParaRPr lang="en-US" sz="2800" b="1" dirty="0">
              <a:solidFill>
                <a:srgbClr val="404040"/>
              </a:solidFill>
            </a:endParaRPr>
          </a:p>
        </p:txBody>
      </p:sp>
    </p:spTree>
    <p:extLst>
      <p:ext uri="{BB962C8B-B14F-4D97-AF65-F5344CB8AC3E}">
        <p14:creationId xmlns:p14="http://schemas.microsoft.com/office/powerpoint/2010/main" val="108004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 Opportunities (more)</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sz="2800" b="1" dirty="0">
                <a:solidFill>
                  <a:schemeClr val="tx1"/>
                </a:solidFill>
              </a:rPr>
              <a:t>Teams may substitute at the beginning of each period without notifying the referee.</a:t>
            </a:r>
          </a:p>
          <a:p>
            <a:r>
              <a:rPr lang="en-US" sz="2800" b="1" dirty="0">
                <a:solidFill>
                  <a:schemeClr val="tx1"/>
                </a:solidFill>
              </a:rPr>
              <a:t>Arriving late and playing short</a:t>
            </a:r>
            <a:endParaRPr lang="en-US" sz="2800" dirty="0">
              <a:solidFill>
                <a:schemeClr val="tx1"/>
              </a:solidFill>
            </a:endParaRPr>
          </a:p>
          <a:p>
            <a:pPr lvl="1"/>
            <a:r>
              <a:rPr lang="en-US" sz="2600" b="1" dirty="0">
                <a:solidFill>
                  <a:schemeClr val="tx1"/>
                </a:solidFill>
              </a:rPr>
              <a:t>player safety check </a:t>
            </a:r>
            <a:endParaRPr lang="en-US" sz="2600" dirty="0">
              <a:solidFill>
                <a:schemeClr val="tx1"/>
              </a:solidFill>
            </a:endParaRPr>
          </a:p>
          <a:p>
            <a:pPr lvl="1"/>
            <a:r>
              <a:rPr lang="en-US" sz="2600" b="1" dirty="0" smtClean="0">
                <a:solidFill>
                  <a:schemeClr val="tx1"/>
                </a:solidFill>
              </a:rPr>
              <a:t>ensure First and last name and number is </a:t>
            </a:r>
            <a:r>
              <a:rPr lang="en-US" sz="2600" b="1" dirty="0">
                <a:solidFill>
                  <a:schemeClr val="tx1"/>
                </a:solidFill>
              </a:rPr>
              <a:t>on the roster </a:t>
            </a:r>
            <a:endParaRPr lang="en-US" sz="2600" dirty="0">
              <a:solidFill>
                <a:schemeClr val="tx1"/>
              </a:solidFill>
            </a:endParaRPr>
          </a:p>
          <a:p>
            <a:pPr lvl="1"/>
            <a:r>
              <a:rPr lang="en-US" sz="2600" b="1" u="sng" dirty="0">
                <a:solidFill>
                  <a:srgbClr val="1A027E"/>
                </a:solidFill>
              </a:rPr>
              <a:t>enter next stoppage in play</a:t>
            </a:r>
          </a:p>
          <a:p>
            <a:pPr lvl="1"/>
            <a:endParaRPr lang="en-US" sz="2800" dirty="0"/>
          </a:p>
        </p:txBody>
      </p:sp>
    </p:spTree>
    <p:extLst>
      <p:ext uri="{BB962C8B-B14F-4D97-AF65-F5344CB8AC3E}">
        <p14:creationId xmlns:p14="http://schemas.microsoft.com/office/powerpoint/2010/main" val="185760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Officials</a:t>
            </a:r>
          </a:p>
        </p:txBody>
      </p:sp>
      <p:sp>
        <p:nvSpPr>
          <p:cNvPr id="3" name="Content Placeholder 2"/>
          <p:cNvSpPr>
            <a:spLocks noGrp="1"/>
          </p:cNvSpPr>
          <p:nvPr>
            <p:ph idx="1"/>
          </p:nvPr>
        </p:nvSpPr>
        <p:spPr>
          <a:xfrm>
            <a:off x="1154954" y="2451100"/>
            <a:ext cx="10202159" cy="4102100"/>
          </a:xfrm>
        </p:spPr>
        <p:txBody>
          <a:bodyPr vert="horz" lIns="91440" tIns="45720" rIns="91440" bIns="45720" rtlCol="0" anchor="t">
            <a:normAutofit/>
          </a:bodyPr>
          <a:lstStyle/>
          <a:p>
            <a:r>
              <a:rPr lang="en-US" sz="2800" b="1" dirty="0">
                <a:solidFill>
                  <a:schemeClr val="tx1"/>
                </a:solidFill>
              </a:rPr>
              <a:t>Phones and radios allowed</a:t>
            </a:r>
          </a:p>
          <a:p>
            <a:r>
              <a:rPr lang="en-US" sz="2800" b="1" dirty="0">
                <a:solidFill>
                  <a:schemeClr val="tx1"/>
                </a:solidFill>
              </a:rPr>
              <a:t>Communication devices on sideline only</a:t>
            </a:r>
          </a:p>
          <a:p>
            <a:r>
              <a:rPr lang="en-US" sz="2800" b="1" dirty="0">
                <a:solidFill>
                  <a:schemeClr val="tx1"/>
                </a:solidFill>
              </a:rPr>
              <a:t>Can be cautioned for unsporting behavior or bench misconduct</a:t>
            </a:r>
          </a:p>
          <a:p>
            <a:r>
              <a:rPr lang="en-US" sz="2800" b="1" dirty="0">
                <a:solidFill>
                  <a:schemeClr val="tx1"/>
                </a:solidFill>
              </a:rPr>
              <a:t>Cautioned for player illegally equipped.  If subsequent illegal equipment infraction, player is cautioned</a:t>
            </a:r>
          </a:p>
          <a:p>
            <a:endParaRPr lang="en-US" sz="2400" dirty="0">
              <a:solidFill>
                <a:srgbClr val="B31166"/>
              </a:solidFill>
            </a:endParaRPr>
          </a:p>
          <a:p>
            <a:endParaRPr lang="en-US" dirty="0"/>
          </a:p>
        </p:txBody>
      </p:sp>
    </p:spTree>
    <p:extLst>
      <p:ext uri="{BB962C8B-B14F-4D97-AF65-F5344CB8AC3E}">
        <p14:creationId xmlns:p14="http://schemas.microsoft.com/office/powerpoint/2010/main" val="159633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Substitutions</a:t>
            </a:r>
          </a:p>
        </p:txBody>
      </p:sp>
      <p:sp>
        <p:nvSpPr>
          <p:cNvPr id="3" name="Content Placeholder 2"/>
          <p:cNvSpPr>
            <a:spLocks noGrp="1"/>
          </p:cNvSpPr>
          <p:nvPr>
            <p:ph idx="1"/>
          </p:nvPr>
        </p:nvSpPr>
        <p:spPr>
          <a:xfrm>
            <a:off x="1120318" y="2892136"/>
            <a:ext cx="8825659" cy="3416300"/>
          </a:xfrm>
        </p:spPr>
        <p:txBody>
          <a:bodyPr vert="horz" lIns="91440" tIns="45720" rIns="91440" bIns="45720" rtlCol="0" anchor="t">
            <a:normAutofit/>
          </a:bodyPr>
          <a:lstStyle/>
          <a:p>
            <a:pPr>
              <a:buChar char="•"/>
            </a:pPr>
            <a:r>
              <a:rPr lang="en-US" sz="2800" b="1" dirty="0">
                <a:solidFill>
                  <a:schemeClr val="tx1"/>
                </a:solidFill>
              </a:rPr>
              <a:t>SCSOA – Players leaving the field must leave on their team’s side anywhere along the touchline. </a:t>
            </a:r>
            <a:endParaRPr lang="en-US" sz="2800" dirty="0">
              <a:solidFill>
                <a:schemeClr val="tx1"/>
              </a:solidFill>
            </a:endParaRPr>
          </a:p>
          <a:p>
            <a:pPr>
              <a:buChar char="•"/>
            </a:pPr>
            <a:r>
              <a:rPr lang="en-US" sz="2800" b="1" dirty="0">
                <a:solidFill>
                  <a:schemeClr val="tx1"/>
                </a:solidFill>
              </a:rPr>
              <a:t>Substitutes must enter at mid-field and only when </a:t>
            </a:r>
            <a:r>
              <a:rPr lang="en-US" sz="2800" b="1" u="sng" dirty="0">
                <a:solidFill>
                  <a:schemeClr val="tx1"/>
                </a:solidFill>
              </a:rPr>
              <a:t>beckoned</a:t>
            </a:r>
            <a:r>
              <a:rPr lang="en-US" sz="2800" b="1" dirty="0">
                <a:solidFill>
                  <a:schemeClr val="tx1"/>
                </a:solidFill>
              </a:rPr>
              <a:t> by the referee </a:t>
            </a:r>
            <a:endParaRPr lang="en-US" sz="2800" dirty="0">
              <a:solidFill>
                <a:schemeClr val="tx1"/>
              </a:solidFill>
            </a:endParaRPr>
          </a:p>
          <a:p>
            <a:pPr>
              <a:buChar char="•"/>
            </a:pPr>
            <a:endParaRPr lang="en-US" sz="2800" dirty="0"/>
          </a:p>
          <a:p>
            <a:endParaRPr lang="en-US" sz="2800" dirty="0"/>
          </a:p>
        </p:txBody>
      </p:sp>
    </p:spTree>
    <p:extLst>
      <p:ext uri="{BB962C8B-B14F-4D97-AF65-F5344CB8AC3E}">
        <p14:creationId xmlns:p14="http://schemas.microsoft.com/office/powerpoint/2010/main" val="545144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Must Leave the Field</a:t>
            </a:r>
          </a:p>
        </p:txBody>
      </p:sp>
      <p:sp>
        <p:nvSpPr>
          <p:cNvPr id="3" name="Content Placeholder 2"/>
          <p:cNvSpPr>
            <a:spLocks noGrp="1"/>
          </p:cNvSpPr>
          <p:nvPr>
            <p:ph idx="1"/>
          </p:nvPr>
        </p:nvSpPr>
        <p:spPr>
          <a:xfrm>
            <a:off x="1154954" y="2398643"/>
            <a:ext cx="10798507" cy="4299869"/>
          </a:xfrm>
        </p:spPr>
        <p:txBody>
          <a:bodyPr vert="horz" lIns="91440" tIns="45720" rIns="91440" bIns="45720" rtlCol="0" anchor="t">
            <a:normAutofit fontScale="85000" lnSpcReduction="20000"/>
          </a:bodyPr>
          <a:lstStyle/>
          <a:p>
            <a:r>
              <a:rPr lang="en-US" sz="3500" b="1" dirty="0" smtClean="0">
                <a:solidFill>
                  <a:schemeClr val="tx1"/>
                </a:solidFill>
              </a:rPr>
              <a:t>Caution</a:t>
            </a:r>
            <a:endParaRPr lang="en-US" sz="3500" b="1" dirty="0">
              <a:solidFill>
                <a:schemeClr val="tx1"/>
              </a:solidFill>
            </a:endParaRPr>
          </a:p>
          <a:p>
            <a:r>
              <a:rPr lang="en-US" sz="3500" b="1" dirty="0">
                <a:solidFill>
                  <a:schemeClr val="tx1"/>
                </a:solidFill>
              </a:rPr>
              <a:t>Disqualified</a:t>
            </a:r>
          </a:p>
          <a:p>
            <a:r>
              <a:rPr lang="en-US" sz="3500" b="1" dirty="0">
                <a:solidFill>
                  <a:schemeClr val="tx1"/>
                </a:solidFill>
              </a:rPr>
              <a:t>If the referee stops the clock for an apparent injury to a field player or goal keeper, the field player or goal keeper will have to leave the field. </a:t>
            </a:r>
          </a:p>
          <a:p>
            <a:r>
              <a:rPr lang="en-US" sz="3500" b="1" dirty="0">
                <a:solidFill>
                  <a:srgbClr val="1A027E"/>
                </a:solidFill>
              </a:rPr>
              <a:t>SCOSA – The referee </a:t>
            </a:r>
            <a:r>
              <a:rPr lang="en-US" sz="3500" b="1" u="sng" dirty="0">
                <a:solidFill>
                  <a:srgbClr val="1A027E"/>
                </a:solidFill>
              </a:rPr>
              <a:t>should not signal for a clock stoppage </a:t>
            </a:r>
            <a:r>
              <a:rPr lang="en-US" sz="3500" b="1" dirty="0">
                <a:solidFill>
                  <a:schemeClr val="tx1"/>
                </a:solidFill>
              </a:rPr>
              <a:t>until he/she has had an opportunity to assess the injury and signal for a clock stoppage, If player needs attending </a:t>
            </a:r>
            <a:r>
              <a:rPr lang="en-US" sz="3500" b="1" dirty="0" smtClean="0">
                <a:solidFill>
                  <a:schemeClr val="tx1"/>
                </a:solidFill>
              </a:rPr>
              <a:t>to, </a:t>
            </a:r>
            <a:r>
              <a:rPr lang="en-US" sz="3500" b="1" dirty="0">
                <a:solidFill>
                  <a:schemeClr val="tx1"/>
                </a:solidFill>
              </a:rPr>
              <a:t>including GK, the player must leave the field </a:t>
            </a:r>
          </a:p>
          <a:p>
            <a:endParaRPr lang="en-US" sz="3500" b="1" dirty="0">
              <a:solidFill>
                <a:schemeClr val="tx1"/>
              </a:solidFill>
            </a:endParaRPr>
          </a:p>
        </p:txBody>
      </p:sp>
    </p:spTree>
    <p:extLst>
      <p:ext uri="{BB962C8B-B14F-4D97-AF65-F5344CB8AC3E}">
        <p14:creationId xmlns:p14="http://schemas.microsoft.com/office/powerpoint/2010/main" val="3605506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 </a:t>
            </a:r>
            <a:r>
              <a:rPr lang="en-US" dirty="0" smtClean="0"/>
              <a:t>Ball</a:t>
            </a:r>
            <a:endParaRPr lang="en-US" dirty="0"/>
          </a:p>
        </p:txBody>
      </p:sp>
      <p:sp>
        <p:nvSpPr>
          <p:cNvPr id="3" name="Content Placeholder 2"/>
          <p:cNvSpPr>
            <a:spLocks noGrp="1"/>
          </p:cNvSpPr>
          <p:nvPr>
            <p:ph idx="1"/>
          </p:nvPr>
        </p:nvSpPr>
        <p:spPr>
          <a:xfrm>
            <a:off x="1154954" y="2591573"/>
            <a:ext cx="10599724" cy="3416300"/>
          </a:xfrm>
        </p:spPr>
        <p:txBody>
          <a:bodyPr vert="horz" lIns="91440" tIns="45720" rIns="91440" bIns="45720" rtlCol="0" anchor="t">
            <a:noAutofit/>
          </a:bodyPr>
          <a:lstStyle/>
          <a:p>
            <a:r>
              <a:rPr lang="en-US" sz="2800" b="1" dirty="0">
                <a:solidFill>
                  <a:schemeClr val="tx1"/>
                </a:solidFill>
              </a:rPr>
              <a:t>Restart for an injury or other stoppage not included in the </a:t>
            </a:r>
            <a:r>
              <a:rPr lang="en-US" sz="2800" b="1" dirty="0" smtClean="0">
                <a:solidFill>
                  <a:schemeClr val="tx1"/>
                </a:solidFill>
              </a:rPr>
              <a:t>rules:    </a:t>
            </a:r>
            <a:r>
              <a:rPr lang="en-US" b="1" dirty="0">
                <a:solidFill>
                  <a:schemeClr val="tx1"/>
                </a:solidFill>
              </a:rPr>
              <a:t> 			</a:t>
            </a:r>
            <a:endParaRPr lang="en-US" b="1" dirty="0" smtClean="0">
              <a:solidFill>
                <a:schemeClr val="tx1"/>
              </a:solidFill>
            </a:endParaRPr>
          </a:p>
          <a:p>
            <a:pPr marL="0" indent="0">
              <a:buNone/>
            </a:pPr>
            <a:r>
              <a:rPr lang="en-US" sz="2400" b="1" dirty="0">
                <a:solidFill>
                  <a:schemeClr val="tx1"/>
                </a:solidFill>
              </a:rPr>
              <a:t>	</a:t>
            </a:r>
            <a:r>
              <a:rPr lang="en-US" sz="2400" b="1" dirty="0" smtClean="0">
                <a:solidFill>
                  <a:schemeClr val="tx1"/>
                </a:solidFill>
              </a:rPr>
              <a:t>			</a:t>
            </a:r>
            <a:r>
              <a:rPr lang="en-US" sz="3200" b="1" u="sng" dirty="0" smtClean="0">
                <a:solidFill>
                  <a:schemeClr val="tx1"/>
                </a:solidFill>
              </a:rPr>
              <a:t>Drop </a:t>
            </a:r>
            <a:r>
              <a:rPr lang="en-US" sz="3200" b="1" u="sng" dirty="0">
                <a:solidFill>
                  <a:schemeClr val="tx1"/>
                </a:solidFill>
              </a:rPr>
              <a:t>ball</a:t>
            </a:r>
          </a:p>
          <a:p>
            <a:endParaRPr lang="en-US" dirty="0">
              <a:solidFill>
                <a:schemeClr val="tx1"/>
              </a:solidFill>
            </a:endParaRPr>
          </a:p>
          <a:p>
            <a:r>
              <a:rPr lang="en-US" sz="2800" b="1" dirty="0" smtClean="0">
                <a:solidFill>
                  <a:schemeClr val="tx1"/>
                </a:solidFill>
              </a:rPr>
              <a:t>Drop </a:t>
            </a:r>
            <a:r>
              <a:rPr lang="en-US" sz="2800" b="1" dirty="0">
                <a:solidFill>
                  <a:schemeClr val="tx1"/>
                </a:solidFill>
              </a:rPr>
              <a:t>ball </a:t>
            </a:r>
            <a:r>
              <a:rPr lang="en-US" sz="2800" b="1" dirty="0" smtClean="0">
                <a:solidFill>
                  <a:schemeClr val="tx1"/>
                </a:solidFill>
              </a:rPr>
              <a:t>can </a:t>
            </a:r>
            <a:r>
              <a:rPr lang="en-US" sz="2800" b="1" dirty="0">
                <a:solidFill>
                  <a:schemeClr val="tx1"/>
                </a:solidFill>
              </a:rPr>
              <a:t>be between </a:t>
            </a:r>
            <a:r>
              <a:rPr lang="en-US" sz="2800" b="1" dirty="0" smtClean="0">
                <a:solidFill>
                  <a:schemeClr val="tx1"/>
                </a:solidFill>
              </a:rPr>
              <a:t>any number of </a:t>
            </a:r>
            <a:r>
              <a:rPr lang="en-US" sz="2800" b="1" dirty="0">
                <a:solidFill>
                  <a:schemeClr val="tx1"/>
                </a:solidFill>
              </a:rPr>
              <a:t>players</a:t>
            </a:r>
          </a:p>
          <a:p>
            <a:r>
              <a:rPr lang="en-US" sz="2800" b="1" dirty="0">
                <a:solidFill>
                  <a:schemeClr val="tx1"/>
                </a:solidFill>
              </a:rPr>
              <a:t>Goal </a:t>
            </a:r>
            <a:r>
              <a:rPr lang="en-US" sz="2800" b="1" i="1" u="sng" dirty="0" smtClean="0">
                <a:solidFill>
                  <a:srgbClr val="FF0000"/>
                </a:solidFill>
              </a:rPr>
              <a:t>CANNOT</a:t>
            </a:r>
            <a:r>
              <a:rPr lang="en-US" sz="2800" b="1" i="1" dirty="0" smtClean="0">
                <a:solidFill>
                  <a:srgbClr val="FF0000"/>
                </a:solidFill>
              </a:rPr>
              <a:t> </a:t>
            </a:r>
            <a:r>
              <a:rPr lang="en-US" sz="2800" b="1" dirty="0" smtClean="0">
                <a:solidFill>
                  <a:schemeClr val="tx1"/>
                </a:solidFill>
              </a:rPr>
              <a:t>be </a:t>
            </a:r>
            <a:r>
              <a:rPr lang="en-US" sz="2800" b="1" dirty="0">
                <a:solidFill>
                  <a:schemeClr val="tx1"/>
                </a:solidFill>
              </a:rPr>
              <a:t>scored directly from a drop ball</a:t>
            </a:r>
          </a:p>
        </p:txBody>
      </p:sp>
    </p:spTree>
    <p:extLst>
      <p:ext uri="{BB962C8B-B14F-4D97-AF65-F5344CB8AC3E}">
        <p14:creationId xmlns:p14="http://schemas.microsoft.com/office/powerpoint/2010/main" val="663393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Throw-in</a:t>
            </a: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solidFill>
                  <a:schemeClr val="tx1"/>
                </a:solidFill>
              </a:rPr>
              <a:t>If throw-in does not enter the field of </a:t>
            </a:r>
            <a:r>
              <a:rPr lang="en-US" sz="2800" b="1" dirty="0" smtClean="0">
                <a:solidFill>
                  <a:schemeClr val="tx1"/>
                </a:solidFill>
              </a:rPr>
              <a:t>play:</a:t>
            </a:r>
            <a:endParaRPr lang="en-US" sz="2800" b="1" dirty="0">
              <a:solidFill>
                <a:schemeClr val="tx1"/>
              </a:solidFill>
            </a:endParaRPr>
          </a:p>
          <a:p>
            <a:pPr marL="0" indent="0">
              <a:buNone/>
            </a:pPr>
            <a:r>
              <a:rPr lang="en-US" sz="2800" b="1" dirty="0" smtClean="0">
                <a:solidFill>
                  <a:schemeClr val="tx1"/>
                </a:solidFill>
              </a:rPr>
              <a:t>		</a:t>
            </a:r>
          </a:p>
          <a:p>
            <a:pPr marL="0" indent="0">
              <a:buNone/>
            </a:pPr>
            <a:r>
              <a:rPr lang="en-US" sz="2800" b="1" dirty="0">
                <a:solidFill>
                  <a:schemeClr val="tx1"/>
                </a:solidFill>
              </a:rPr>
              <a:t>	</a:t>
            </a:r>
            <a:r>
              <a:rPr lang="en-US" sz="2800" b="1" dirty="0" smtClean="0">
                <a:solidFill>
                  <a:schemeClr val="tx1"/>
                </a:solidFill>
              </a:rPr>
              <a:t>Opponent </a:t>
            </a:r>
            <a:r>
              <a:rPr lang="en-US" sz="2800" b="1" dirty="0">
                <a:solidFill>
                  <a:schemeClr val="tx1"/>
                </a:solidFill>
              </a:rPr>
              <a:t>takes throw-in from the spot of the </a:t>
            </a:r>
            <a:r>
              <a:rPr lang="en-US" sz="2800" b="1" dirty="0" smtClean="0">
                <a:solidFill>
                  <a:schemeClr val="tx1"/>
                </a:solidFill>
              </a:rPr>
              <a:t>			infraction, </a:t>
            </a:r>
            <a:r>
              <a:rPr lang="en-US" sz="2800" b="1" dirty="0">
                <a:solidFill>
                  <a:schemeClr val="tx1"/>
                </a:solidFill>
              </a:rPr>
              <a:t>w</a:t>
            </a:r>
            <a:r>
              <a:rPr lang="en-US" sz="2800" b="1" dirty="0" smtClean="0">
                <a:solidFill>
                  <a:schemeClr val="tx1"/>
                </a:solidFill>
              </a:rPr>
              <a:t>hich </a:t>
            </a:r>
            <a:r>
              <a:rPr lang="en-US" sz="2800" b="1" dirty="0">
                <a:solidFill>
                  <a:schemeClr val="tx1"/>
                </a:solidFill>
              </a:rPr>
              <a:t>is where the original </a:t>
            </a:r>
            <a:r>
              <a:rPr lang="en-US" sz="2800" b="1" dirty="0" smtClean="0">
                <a:solidFill>
                  <a:schemeClr val="tx1"/>
                </a:solidFill>
              </a:rPr>
              <a:t>				throw</a:t>
            </a:r>
            <a:r>
              <a:rPr lang="en-US" sz="2800" b="1" dirty="0">
                <a:solidFill>
                  <a:schemeClr val="tx1"/>
                </a:solidFill>
              </a:rPr>
              <a:t>-in was taken</a:t>
            </a:r>
          </a:p>
        </p:txBody>
      </p:sp>
    </p:spTree>
    <p:extLst>
      <p:ext uri="{BB962C8B-B14F-4D97-AF65-F5344CB8AC3E}">
        <p14:creationId xmlns:p14="http://schemas.microsoft.com/office/powerpoint/2010/main" val="361760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7342"/>
            <a:ext cx="8761413" cy="706964"/>
          </a:xfrm>
        </p:spPr>
        <p:txBody>
          <a:bodyPr/>
          <a:lstStyle/>
          <a:p>
            <a:r>
              <a:rPr lang="en-US" dirty="0"/>
              <a:t>Offside </a:t>
            </a:r>
          </a:p>
        </p:txBody>
      </p:sp>
      <p:sp>
        <p:nvSpPr>
          <p:cNvPr id="3" name="Content Placeholder 2"/>
          <p:cNvSpPr>
            <a:spLocks noGrp="1"/>
          </p:cNvSpPr>
          <p:nvPr>
            <p:ph idx="1"/>
          </p:nvPr>
        </p:nvSpPr>
        <p:spPr>
          <a:xfrm>
            <a:off x="1154954" y="2603500"/>
            <a:ext cx="10215411" cy="3416300"/>
          </a:xfrm>
        </p:spPr>
        <p:txBody>
          <a:bodyPr vert="horz" lIns="91440" tIns="45720" rIns="91440" bIns="45720" rtlCol="0" anchor="t">
            <a:normAutofit fontScale="92500" lnSpcReduction="20000"/>
          </a:bodyPr>
          <a:lstStyle/>
          <a:p>
            <a:r>
              <a:rPr lang="en-US" sz="2800" b="1" dirty="0">
                <a:solidFill>
                  <a:srgbClr val="FF0000"/>
                </a:solidFill>
              </a:rPr>
              <a:t>NFHS and USSF are now in alignment as to offside including recognition of defender deliberately playing the ball which goes to an attacker who was in an offside position.  No offside</a:t>
            </a:r>
          </a:p>
          <a:p>
            <a:r>
              <a:rPr lang="en-US" sz="2800" b="1" dirty="0">
                <a:solidFill>
                  <a:srgbClr val="000000"/>
                </a:solidFill>
              </a:rPr>
              <a:t>IFK is taken from the spot where the player </a:t>
            </a:r>
          </a:p>
          <a:p>
            <a:pPr marL="685800"/>
            <a:r>
              <a:rPr lang="en-US" sz="2800" b="1" dirty="0">
                <a:solidFill>
                  <a:srgbClr val="000000"/>
                </a:solidFill>
              </a:rPr>
              <a:t>Interfered with play</a:t>
            </a:r>
            <a:endParaRPr sz="2800" b="1" dirty="0">
              <a:solidFill>
                <a:srgbClr val="000000"/>
              </a:solidFill>
            </a:endParaRPr>
          </a:p>
          <a:p>
            <a:pPr marL="685800"/>
            <a:r>
              <a:rPr lang="en-US" sz="2800" b="1" dirty="0">
                <a:solidFill>
                  <a:srgbClr val="000000"/>
                </a:solidFill>
              </a:rPr>
              <a:t>Interfered with an </a:t>
            </a:r>
            <a:r>
              <a:rPr lang="en-US" sz="2800" b="1" dirty="0" smtClean="0">
                <a:solidFill>
                  <a:srgbClr val="000000"/>
                </a:solidFill>
              </a:rPr>
              <a:t>opponent; or</a:t>
            </a:r>
            <a:endParaRPr sz="2800" b="1" dirty="0">
              <a:solidFill>
                <a:srgbClr val="000000"/>
              </a:solidFill>
            </a:endParaRPr>
          </a:p>
          <a:p>
            <a:pPr marL="685800"/>
            <a:r>
              <a:rPr lang="en-US" sz="2800" b="1" dirty="0">
                <a:solidFill>
                  <a:srgbClr val="000000"/>
                </a:solidFill>
              </a:rPr>
              <a:t>Gained an advantage</a:t>
            </a:r>
            <a:endParaRPr b="1" dirty="0">
              <a:solidFill>
                <a:srgbClr val="000000"/>
              </a:solidFill>
            </a:endParaRPr>
          </a:p>
          <a:p>
            <a:endParaRPr lang="en-US" sz="2800" b="1" dirty="0">
              <a:solidFill>
                <a:srgbClr val="FF0000"/>
              </a:solidFill>
            </a:endParaRPr>
          </a:p>
          <a:p>
            <a:pPr marL="0" indent="0">
              <a:buNone/>
            </a:pPr>
            <a:endParaRPr lang="en-US" sz="2800" b="1" dirty="0">
              <a:solidFill>
                <a:srgbClr val="1A027E"/>
              </a:solidFill>
            </a:endParaRPr>
          </a:p>
        </p:txBody>
      </p:sp>
    </p:spTree>
    <p:extLst>
      <p:ext uri="{BB962C8B-B14F-4D97-AF65-F5344CB8AC3E}">
        <p14:creationId xmlns:p14="http://schemas.microsoft.com/office/powerpoint/2010/main" val="2205503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Fouls and Misconduct</a:t>
            </a:r>
          </a:p>
        </p:txBody>
      </p:sp>
      <p:sp>
        <p:nvSpPr>
          <p:cNvPr id="3" name="Content Placeholder 2"/>
          <p:cNvSpPr>
            <a:spLocks noGrp="1"/>
          </p:cNvSpPr>
          <p:nvPr>
            <p:ph idx="1"/>
          </p:nvPr>
        </p:nvSpPr>
        <p:spPr>
          <a:xfrm>
            <a:off x="1154954" y="2654521"/>
            <a:ext cx="10705742" cy="4380396"/>
          </a:xfrm>
        </p:spPr>
        <p:txBody>
          <a:bodyPr vert="horz" lIns="91440" tIns="45720" rIns="91440" bIns="45720" rtlCol="0" anchor="t">
            <a:noAutofit/>
          </a:bodyPr>
          <a:lstStyle/>
          <a:p>
            <a:r>
              <a:rPr lang="en-US" sz="2800" b="1" dirty="0">
                <a:solidFill>
                  <a:schemeClr val="tx1"/>
                </a:solidFill>
              </a:rPr>
              <a:t>An IFK foul (Dangerous Play) can be called against </a:t>
            </a:r>
            <a:r>
              <a:rPr lang="en-US" sz="2800" b="1" dirty="0" smtClean="0">
                <a:solidFill>
                  <a:schemeClr val="tx1"/>
                </a:solidFill>
              </a:rPr>
              <a:t>any other </a:t>
            </a:r>
            <a:r>
              <a:rPr lang="en-US" sz="2800" b="1" dirty="0">
                <a:solidFill>
                  <a:schemeClr val="tx1"/>
                </a:solidFill>
              </a:rPr>
              <a:t>player (opponent or TEAMMATE).</a:t>
            </a:r>
          </a:p>
          <a:p>
            <a:r>
              <a:rPr lang="en-US" sz="2800" b="1" dirty="0">
                <a:solidFill>
                  <a:schemeClr val="tx1"/>
                </a:solidFill>
              </a:rPr>
              <a:t>Caution and Disqualification</a:t>
            </a:r>
          </a:p>
          <a:p>
            <a:pPr lvl="1"/>
            <a:r>
              <a:rPr lang="en-US" sz="2400" b="1" dirty="0">
                <a:solidFill>
                  <a:schemeClr val="tx1"/>
                </a:solidFill>
              </a:rPr>
              <a:t>Coach can be cautioned</a:t>
            </a:r>
          </a:p>
          <a:p>
            <a:pPr lvl="1"/>
            <a:r>
              <a:rPr lang="en-US" sz="2400" b="1" dirty="0">
                <a:solidFill>
                  <a:schemeClr val="tx1"/>
                </a:solidFill>
              </a:rPr>
              <a:t>Taunting is a red card and disqualification</a:t>
            </a:r>
          </a:p>
          <a:p>
            <a:pPr lvl="1"/>
            <a:r>
              <a:rPr lang="en-US" sz="2400" b="1" dirty="0">
                <a:solidFill>
                  <a:schemeClr val="tx1"/>
                </a:solidFill>
              </a:rPr>
              <a:t>Cautioned player must leave the field including goal keeper.  Team can play short.</a:t>
            </a:r>
            <a:r>
              <a:rPr lang="en-US" sz="2400" b="1" dirty="0"/>
              <a:t>  </a:t>
            </a:r>
            <a:r>
              <a:rPr lang="en-US" sz="2400" b="1" u="sng" dirty="0">
                <a:solidFill>
                  <a:srgbClr val="1A027E"/>
                </a:solidFill>
              </a:rPr>
              <a:t>Cannot re-enter until next legal substitution opportunity</a:t>
            </a:r>
          </a:p>
          <a:p>
            <a:pPr marL="0" indent="0">
              <a:buNone/>
            </a:pPr>
            <a:endParaRPr lang="en-US" sz="2400" b="1" dirty="0">
              <a:solidFill>
                <a:schemeClr val="accent6"/>
              </a:solidFill>
            </a:endParaRPr>
          </a:p>
        </p:txBody>
      </p:sp>
    </p:spTree>
    <p:extLst>
      <p:ext uri="{BB962C8B-B14F-4D97-AF65-F5344CB8AC3E}">
        <p14:creationId xmlns:p14="http://schemas.microsoft.com/office/powerpoint/2010/main" val="3246129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Fouls and Misconduct</a:t>
            </a:r>
          </a:p>
        </p:txBody>
      </p:sp>
      <p:sp>
        <p:nvSpPr>
          <p:cNvPr id="3" name="Content Placeholder 2"/>
          <p:cNvSpPr>
            <a:spLocks noGrp="1"/>
          </p:cNvSpPr>
          <p:nvPr>
            <p:ph idx="1"/>
          </p:nvPr>
        </p:nvSpPr>
        <p:spPr>
          <a:xfrm>
            <a:off x="1154954" y="2685001"/>
            <a:ext cx="10705742" cy="4380396"/>
          </a:xfrm>
        </p:spPr>
        <p:txBody>
          <a:bodyPr vert="horz" lIns="91440" tIns="45720" rIns="91440" bIns="45720" rtlCol="0" anchor="t">
            <a:noAutofit/>
          </a:bodyPr>
          <a:lstStyle/>
          <a:p>
            <a:r>
              <a:rPr lang="en-US" sz="2800" b="1" dirty="0">
                <a:solidFill>
                  <a:schemeClr val="tx1"/>
                </a:solidFill>
              </a:rPr>
              <a:t>Keeper cannot be charged in his Penalty Area unless the keeper is dribbling the ball with </a:t>
            </a:r>
            <a:r>
              <a:rPr lang="en-US" sz="2800" b="1" dirty="0" smtClean="0">
                <a:solidFill>
                  <a:schemeClr val="tx1"/>
                </a:solidFill>
              </a:rPr>
              <a:t>his/her </a:t>
            </a:r>
            <a:r>
              <a:rPr lang="en-US" sz="2800" b="1" dirty="0">
                <a:solidFill>
                  <a:schemeClr val="tx1"/>
                </a:solidFill>
              </a:rPr>
              <a:t>feet or obstructing</a:t>
            </a:r>
          </a:p>
          <a:p>
            <a:r>
              <a:rPr lang="en-US" sz="2800" b="1" dirty="0">
                <a:solidFill>
                  <a:schemeClr val="tx1"/>
                </a:solidFill>
              </a:rPr>
              <a:t>Team does not play short if player on field from the 1</a:t>
            </a:r>
            <a:r>
              <a:rPr lang="en-US" sz="2800" b="1" baseline="30000" dirty="0">
                <a:solidFill>
                  <a:schemeClr val="tx1"/>
                </a:solidFill>
              </a:rPr>
              <a:t>st</a:t>
            </a:r>
            <a:r>
              <a:rPr lang="en-US" sz="2800" b="1" dirty="0">
                <a:solidFill>
                  <a:schemeClr val="tx1"/>
                </a:solidFill>
              </a:rPr>
              <a:t> half is ejected during half-time interval</a:t>
            </a:r>
          </a:p>
          <a:p>
            <a:r>
              <a:rPr lang="en-US" sz="2800" b="1" dirty="0">
                <a:solidFill>
                  <a:srgbClr val="1A027E"/>
                </a:solidFill>
              </a:rPr>
              <a:t>If Referee indicates the restart is an IFK but does not signal with a raised arm and the ball is kicked directly into the goal, restart Goal Kick (5.3.2-Situation E)</a:t>
            </a:r>
          </a:p>
          <a:p>
            <a:pPr marL="0" indent="0">
              <a:buNone/>
            </a:pPr>
            <a:endParaRPr lang="en-US" sz="2800" b="1" dirty="0">
              <a:solidFill>
                <a:schemeClr val="accent6"/>
              </a:solidFill>
            </a:endParaRPr>
          </a:p>
        </p:txBody>
      </p:sp>
    </p:spTree>
    <p:extLst>
      <p:ext uri="{BB962C8B-B14F-4D97-AF65-F5344CB8AC3E}">
        <p14:creationId xmlns:p14="http://schemas.microsoft.com/office/powerpoint/2010/main" val="4048971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DOGSO</a:t>
            </a: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solidFill>
                  <a:schemeClr val="tx1"/>
                </a:solidFill>
              </a:rPr>
              <a:t>Denying an obvious goal scoring opportunity</a:t>
            </a:r>
          </a:p>
          <a:p>
            <a:pPr marL="228600"/>
            <a:r>
              <a:rPr lang="en-US" sz="2800" b="1" dirty="0">
                <a:solidFill>
                  <a:schemeClr val="tx1"/>
                </a:solidFill>
              </a:rPr>
              <a:t>Goal scored – </a:t>
            </a:r>
            <a:r>
              <a:rPr lang="en-US" sz="2800" b="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Yellow</a:t>
            </a:r>
            <a:r>
              <a:rPr lang="en-US" sz="2800" b="1" dirty="0">
                <a:solidFill>
                  <a:schemeClr val="tx1"/>
                </a:solidFill>
              </a:rPr>
              <a:t> card</a:t>
            </a:r>
            <a:endParaRPr sz="2800" b="1" dirty="0">
              <a:solidFill>
                <a:schemeClr val="tx1"/>
              </a:solidFill>
            </a:endParaRPr>
          </a:p>
          <a:p>
            <a:pPr marL="228600"/>
            <a:r>
              <a:rPr lang="en-US" sz="2800" b="1" dirty="0">
                <a:solidFill>
                  <a:schemeClr val="tx1"/>
                </a:solidFill>
              </a:rPr>
              <a:t>Goal not scored </a:t>
            </a:r>
            <a:r>
              <a:rPr lang="mr-IN" sz="2800" b="1" dirty="0">
                <a:solidFill>
                  <a:schemeClr val="tx1"/>
                </a:solidFill>
              </a:rPr>
              <a:t>–</a:t>
            </a:r>
            <a:r>
              <a:rPr lang="en-US" sz="2800" b="1" dirty="0">
                <a:solidFill>
                  <a:schemeClr val="tx1"/>
                </a:solidFill>
              </a:rPr>
              <a:t> </a:t>
            </a:r>
          </a:p>
          <a:p>
            <a:pPr marL="628650" lvl="1"/>
            <a:r>
              <a:rPr lang="en-US" sz="2000" b="1" dirty="0">
                <a:solidFill>
                  <a:schemeClr val="tx1"/>
                </a:solidFill>
              </a:rPr>
              <a:t>If attempted to play the ball and a PK is awarded </a:t>
            </a:r>
            <a:r>
              <a:rPr lang="mr-IN" sz="2000" b="1" dirty="0">
                <a:solidFill>
                  <a:schemeClr val="tx1"/>
                </a:solidFill>
              </a:rPr>
              <a:t>–</a:t>
            </a:r>
            <a:r>
              <a:rPr lang="en-US" sz="2000" b="1" dirty="0">
                <a:solidFill>
                  <a:schemeClr val="tx1"/>
                </a:solidFill>
              </a:rPr>
              <a:t> </a:t>
            </a:r>
            <a:r>
              <a:rPr lang="en-US" sz="2000" b="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Yellow</a:t>
            </a:r>
            <a:r>
              <a:rPr lang="en-US" sz="2000" b="1" dirty="0">
                <a:solidFill>
                  <a:schemeClr val="tx1"/>
                </a:solidFill>
              </a:rPr>
              <a:t> Card</a:t>
            </a:r>
          </a:p>
          <a:p>
            <a:pPr marL="628650" lvl="1"/>
            <a:r>
              <a:rPr lang="en-US" sz="2000" b="1" dirty="0">
                <a:solidFill>
                  <a:schemeClr val="tx1"/>
                </a:solidFill>
              </a:rPr>
              <a:t>No attempt to play the ball or foul occurs outside the penalty area </a:t>
            </a:r>
            <a:r>
              <a:rPr lang="mr-IN" sz="2000" b="1" dirty="0">
                <a:solidFill>
                  <a:schemeClr val="tx1"/>
                </a:solidFill>
              </a:rPr>
              <a:t>–</a:t>
            </a:r>
            <a:r>
              <a:rPr lang="en-US" sz="2000" b="1" dirty="0">
                <a:solidFill>
                  <a:schemeClr val="tx1"/>
                </a:solidFill>
              </a:rPr>
              <a:t> </a:t>
            </a:r>
            <a:r>
              <a:rPr lang="en-US" sz="20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Red</a:t>
            </a:r>
            <a:r>
              <a:rPr lang="en-US" sz="2000" b="1" dirty="0">
                <a:solidFill>
                  <a:schemeClr val="tx1"/>
                </a:solidFill>
              </a:rPr>
              <a:t> Card</a:t>
            </a:r>
            <a:endParaRPr lang="en-US" sz="2000" dirty="0"/>
          </a:p>
        </p:txBody>
      </p:sp>
    </p:spTree>
    <p:extLst>
      <p:ext uri="{BB962C8B-B14F-4D97-AF65-F5344CB8AC3E}">
        <p14:creationId xmlns:p14="http://schemas.microsoft.com/office/powerpoint/2010/main" val="2193163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Penalty Kick (Updated)</a:t>
            </a:r>
          </a:p>
        </p:txBody>
      </p:sp>
      <p:sp>
        <p:nvSpPr>
          <p:cNvPr id="3" name="Content Placeholder 2"/>
          <p:cNvSpPr>
            <a:spLocks noGrp="1"/>
          </p:cNvSpPr>
          <p:nvPr>
            <p:ph idx="1"/>
          </p:nvPr>
        </p:nvSpPr>
        <p:spPr>
          <a:xfrm>
            <a:off x="1154954" y="2417970"/>
            <a:ext cx="10745498" cy="4300882"/>
          </a:xfrm>
        </p:spPr>
        <p:txBody>
          <a:bodyPr vert="horz" lIns="91440" tIns="45720" rIns="91440" bIns="45720" rtlCol="0" anchor="t">
            <a:normAutofit fontScale="70000" lnSpcReduction="20000"/>
          </a:bodyPr>
          <a:lstStyle/>
          <a:p>
            <a:pPr marL="457200" indent="-457200"/>
            <a:r>
              <a:rPr lang="en-US" sz="3400" b="1" dirty="0">
                <a:solidFill>
                  <a:srgbClr val="FF0000"/>
                </a:solidFill>
              </a:rPr>
              <a:t>NFHS and USSF are now aligned in permitting an attacker to use a stutter step or hesitation move provided there is no stopping and there is continuous movement toward the ball. </a:t>
            </a:r>
          </a:p>
          <a:p>
            <a:r>
              <a:rPr lang="en-US" sz="3400" b="1" u="sng" dirty="0">
                <a:solidFill>
                  <a:srgbClr val="0000FF"/>
                </a:solidFill>
              </a:rPr>
              <a:t>Rule 14.1.4 Situation B:</a:t>
            </a:r>
            <a:r>
              <a:rPr lang="en-US" sz="3400" b="1" dirty="0">
                <a:solidFill>
                  <a:srgbClr val="1A027E"/>
                </a:solidFill>
              </a:rPr>
              <a:t>  </a:t>
            </a:r>
            <a:r>
              <a:rPr lang="en-US" sz="3400" b="1" dirty="0">
                <a:solidFill>
                  <a:schemeClr val="tx1"/>
                </a:solidFill>
              </a:rPr>
              <a:t>A2, taking a penalty kick, approaches the ball and then stops abruptly. </a:t>
            </a:r>
          </a:p>
          <a:p>
            <a:pPr lvl="1"/>
            <a:r>
              <a:rPr lang="en-US" sz="2800" b="1" dirty="0">
                <a:solidFill>
                  <a:schemeClr val="tx1"/>
                </a:solidFill>
              </a:rPr>
              <a:t>He/she then kicks the ball and </a:t>
            </a:r>
            <a:r>
              <a:rPr lang="en-US" sz="2800" b="1" u="sng" dirty="0">
                <a:solidFill>
                  <a:srgbClr val="0000FF"/>
                </a:solidFill>
              </a:rPr>
              <a:t>scores</a:t>
            </a:r>
            <a:r>
              <a:rPr lang="en-US" sz="2800" b="1" dirty="0"/>
              <a:t>; </a:t>
            </a:r>
            <a:r>
              <a:rPr lang="en-US" sz="2800" b="1" dirty="0">
                <a:solidFill>
                  <a:schemeClr val="tx1"/>
                </a:solidFill>
              </a:rPr>
              <a:t>Answer </a:t>
            </a:r>
            <a:r>
              <a:rPr lang="en-US" sz="2800" b="1" u="sng" dirty="0">
                <a:solidFill>
                  <a:srgbClr val="0000FF"/>
                </a:solidFill>
              </a:rPr>
              <a:t>Retake the kick</a:t>
            </a:r>
          </a:p>
          <a:p>
            <a:pPr lvl="1"/>
            <a:r>
              <a:rPr lang="en-US" sz="2800" b="1" dirty="0">
                <a:solidFill>
                  <a:schemeClr val="tx1"/>
                </a:solidFill>
              </a:rPr>
              <a:t>He/she kicks the ball</a:t>
            </a:r>
            <a:r>
              <a:rPr lang="en-US" sz="2800" b="1" dirty="0"/>
              <a:t> </a:t>
            </a:r>
            <a:r>
              <a:rPr lang="en-US" sz="2800" b="1" dirty="0">
                <a:solidFill>
                  <a:srgbClr val="0000FF"/>
                </a:solidFill>
              </a:rPr>
              <a:t>over the goal</a:t>
            </a:r>
            <a:r>
              <a:rPr lang="en-US" sz="2800" b="1" dirty="0"/>
              <a:t>; </a:t>
            </a:r>
            <a:r>
              <a:rPr lang="en-US" sz="2800" b="1" dirty="0">
                <a:solidFill>
                  <a:schemeClr val="tx1"/>
                </a:solidFill>
              </a:rPr>
              <a:t>restart</a:t>
            </a:r>
            <a:r>
              <a:rPr lang="en-US" sz="2800" b="1" dirty="0"/>
              <a:t> </a:t>
            </a:r>
            <a:r>
              <a:rPr lang="en-US" sz="2800" b="1" dirty="0">
                <a:solidFill>
                  <a:schemeClr val="tx1"/>
                </a:solidFill>
              </a:rPr>
              <a:t>with</a:t>
            </a:r>
            <a:r>
              <a:rPr lang="en-US" sz="2800" b="1" dirty="0"/>
              <a:t> </a:t>
            </a:r>
            <a:r>
              <a:rPr lang="en-US" sz="2800" b="1" u="sng" dirty="0">
                <a:solidFill>
                  <a:srgbClr val="0000FF"/>
                </a:solidFill>
              </a:rPr>
              <a:t>Goal Kick</a:t>
            </a:r>
          </a:p>
          <a:p>
            <a:pPr lvl="1"/>
            <a:r>
              <a:rPr lang="en-US" sz="2800" b="1" dirty="0">
                <a:solidFill>
                  <a:schemeClr val="tx1"/>
                </a:solidFill>
              </a:rPr>
              <a:t>He/she kicks the ball and it </a:t>
            </a:r>
            <a:r>
              <a:rPr lang="en-US" sz="2800" b="1" dirty="0">
                <a:solidFill>
                  <a:srgbClr val="0000FF"/>
                </a:solidFill>
              </a:rPr>
              <a:t>rebounds from the goalkeeper</a:t>
            </a:r>
            <a:r>
              <a:rPr lang="en-US" sz="2800" b="1" dirty="0"/>
              <a:t>; </a:t>
            </a:r>
            <a:r>
              <a:rPr lang="en-US" sz="2800" b="1" dirty="0">
                <a:solidFill>
                  <a:schemeClr val="tx1"/>
                </a:solidFill>
              </a:rPr>
              <a:t>restart with </a:t>
            </a:r>
            <a:r>
              <a:rPr lang="en-US" sz="2800" b="1" u="sng" dirty="0">
                <a:solidFill>
                  <a:srgbClr val="0000FF"/>
                </a:solidFill>
              </a:rPr>
              <a:t>IFK</a:t>
            </a:r>
          </a:p>
          <a:p>
            <a:pPr lvl="1"/>
            <a:r>
              <a:rPr lang="en-US" sz="2800" b="1" dirty="0">
                <a:solidFill>
                  <a:schemeClr val="tx1"/>
                </a:solidFill>
              </a:rPr>
              <a:t>He/she kicks the ball and it is </a:t>
            </a:r>
            <a:r>
              <a:rPr lang="en-US" sz="2800" b="1" dirty="0">
                <a:solidFill>
                  <a:srgbClr val="0000FF"/>
                </a:solidFill>
              </a:rPr>
              <a:t>saved and held by the goalkeeper</a:t>
            </a:r>
            <a:r>
              <a:rPr lang="en-US" sz="2800" b="1" dirty="0">
                <a:solidFill>
                  <a:srgbClr val="1A027E"/>
                </a:solidFill>
              </a:rPr>
              <a:t>; no whistle </a:t>
            </a:r>
            <a:r>
              <a:rPr lang="en-US" sz="2800" b="1" u="sng" dirty="0">
                <a:solidFill>
                  <a:srgbClr val="0000FF"/>
                </a:solidFill>
              </a:rPr>
              <a:t>play continues</a:t>
            </a:r>
          </a:p>
          <a:p>
            <a:pPr lvl="1"/>
            <a:r>
              <a:rPr lang="en-US" sz="2800" b="1" dirty="0">
                <a:solidFill>
                  <a:schemeClr val="tx1"/>
                </a:solidFill>
              </a:rPr>
              <a:t>He/she kicks the ball and its </a:t>
            </a:r>
            <a:r>
              <a:rPr lang="en-US" sz="2800" b="1" dirty="0">
                <a:solidFill>
                  <a:srgbClr val="0000FF"/>
                </a:solidFill>
              </a:rPr>
              <a:t>deflected over the goal by the goal keepe</a:t>
            </a:r>
            <a:r>
              <a:rPr lang="en-US" sz="2800" b="1" dirty="0">
                <a:solidFill>
                  <a:schemeClr val="tx1"/>
                </a:solidFill>
              </a:rPr>
              <a:t>r; restart </a:t>
            </a:r>
            <a:r>
              <a:rPr lang="en-US" sz="2800" b="1" dirty="0"/>
              <a:t>with </a:t>
            </a:r>
            <a:r>
              <a:rPr lang="en-US" sz="2800" b="1" u="sng" dirty="0">
                <a:solidFill>
                  <a:srgbClr val="0000FF"/>
                </a:solidFill>
              </a:rPr>
              <a:t>IFK</a:t>
            </a:r>
            <a:endParaRPr lang="en-US" sz="3000" b="1" u="sng" dirty="0">
              <a:solidFill>
                <a:srgbClr val="0000FF"/>
              </a:solidFill>
            </a:endParaRPr>
          </a:p>
        </p:txBody>
      </p:sp>
    </p:spTree>
    <p:extLst>
      <p:ext uri="{BB962C8B-B14F-4D97-AF65-F5344CB8AC3E}">
        <p14:creationId xmlns:p14="http://schemas.microsoft.com/office/powerpoint/2010/main" val="4237012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Penalty Kicks/Tie Breaking</a:t>
            </a:r>
          </a:p>
        </p:txBody>
      </p:sp>
      <p:sp>
        <p:nvSpPr>
          <p:cNvPr id="3" name="Content Placeholder 2"/>
          <p:cNvSpPr>
            <a:spLocks noGrp="1"/>
          </p:cNvSpPr>
          <p:nvPr>
            <p:ph idx="1"/>
          </p:nvPr>
        </p:nvSpPr>
        <p:spPr>
          <a:xfrm>
            <a:off x="1154954" y="2417970"/>
            <a:ext cx="10745498" cy="4300882"/>
          </a:xfrm>
        </p:spPr>
        <p:txBody>
          <a:bodyPr vert="horz" lIns="91440" tIns="45720" rIns="91440" bIns="45720" rtlCol="0" anchor="t">
            <a:normAutofit/>
          </a:bodyPr>
          <a:lstStyle/>
          <a:p>
            <a:r>
              <a:rPr lang="en-US" sz="2800" b="1" dirty="0">
                <a:solidFill>
                  <a:schemeClr val="tx1"/>
                </a:solidFill>
              </a:rPr>
              <a:t>No reduce to equate in HS</a:t>
            </a:r>
          </a:p>
          <a:p>
            <a:r>
              <a:rPr lang="en-US" sz="2800" b="1" dirty="0">
                <a:solidFill>
                  <a:schemeClr val="tx1"/>
                </a:solidFill>
              </a:rPr>
              <a:t>Can restart players taking kicks after the second group of 5 has completed kicks</a:t>
            </a:r>
          </a:p>
          <a:p>
            <a:r>
              <a:rPr lang="en-US" sz="2800" b="1" dirty="0">
                <a:solidFill>
                  <a:schemeClr val="tx1"/>
                </a:solidFill>
              </a:rPr>
              <a:t>10</a:t>
            </a:r>
            <a:r>
              <a:rPr lang="en-US" sz="2800" b="1" baseline="30000" dirty="0">
                <a:solidFill>
                  <a:schemeClr val="tx1"/>
                </a:solidFill>
              </a:rPr>
              <a:t>th</a:t>
            </a:r>
            <a:r>
              <a:rPr lang="en-US" sz="2800" b="1" dirty="0">
                <a:solidFill>
                  <a:schemeClr val="tx1"/>
                </a:solidFill>
              </a:rPr>
              <a:t> player taking the kick can be the 11</a:t>
            </a:r>
            <a:r>
              <a:rPr lang="en-US" sz="2800" b="1" baseline="30000" dirty="0">
                <a:solidFill>
                  <a:schemeClr val="tx1"/>
                </a:solidFill>
              </a:rPr>
              <a:t>th</a:t>
            </a:r>
            <a:r>
              <a:rPr lang="en-US" sz="2800" b="1" dirty="0">
                <a:solidFill>
                  <a:schemeClr val="tx1"/>
                </a:solidFill>
              </a:rPr>
              <a:t> player taking the kick</a:t>
            </a:r>
            <a:endParaRPr dirty="0">
              <a:solidFill>
                <a:schemeClr val="tx1"/>
              </a:solidFill>
            </a:endParaRPr>
          </a:p>
          <a:p>
            <a:r>
              <a:rPr lang="en-US" sz="2800" b="1" dirty="0">
                <a:solidFill>
                  <a:schemeClr val="tx1"/>
                </a:solidFill>
              </a:rPr>
              <a:t>Any player on the roster may take part</a:t>
            </a:r>
            <a:endParaRPr lang="en-US" sz="2800" dirty="0">
              <a:solidFill>
                <a:schemeClr val="tx1"/>
              </a:solidFill>
            </a:endParaRPr>
          </a:p>
        </p:txBody>
      </p:sp>
    </p:spTree>
    <p:extLst>
      <p:ext uri="{BB962C8B-B14F-4D97-AF65-F5344CB8AC3E}">
        <p14:creationId xmlns:p14="http://schemas.microsoft.com/office/powerpoint/2010/main" val="140808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Referee Uniform &amp; Equipment</a:t>
            </a:r>
          </a:p>
        </p:txBody>
      </p:sp>
      <p:sp>
        <p:nvSpPr>
          <p:cNvPr id="3" name="Content Placeholder 2"/>
          <p:cNvSpPr>
            <a:spLocks noGrp="1"/>
          </p:cNvSpPr>
          <p:nvPr>
            <p:ph idx="1"/>
          </p:nvPr>
        </p:nvSpPr>
        <p:spPr>
          <a:xfrm>
            <a:off x="1155700" y="2451100"/>
            <a:ext cx="10201275" cy="4067951"/>
          </a:xfrm>
        </p:spPr>
        <p:txBody>
          <a:bodyPr vert="horz" lIns="91440" tIns="45720" rIns="91440" bIns="45720" rtlCol="0" anchor="t">
            <a:normAutofit/>
          </a:bodyPr>
          <a:lstStyle/>
          <a:p>
            <a:r>
              <a:rPr lang="en-US" sz="2800" b="1" dirty="0">
                <a:solidFill>
                  <a:schemeClr val="tx1"/>
                </a:solidFill>
              </a:rPr>
              <a:t>Same Color Jersey </a:t>
            </a:r>
            <a:endParaRPr lang="en-US" sz="2800" dirty="0">
              <a:solidFill>
                <a:schemeClr val="tx1"/>
              </a:solidFill>
            </a:endParaRPr>
          </a:p>
          <a:p>
            <a:pPr lvl="1"/>
            <a:r>
              <a:rPr lang="en-US" sz="2600" b="1" dirty="0">
                <a:solidFill>
                  <a:schemeClr val="tx1"/>
                </a:solidFill>
              </a:rPr>
              <a:t>Not in conflict with either team </a:t>
            </a:r>
            <a:endParaRPr lang="en-US" sz="2600" dirty="0">
              <a:solidFill>
                <a:schemeClr val="tx1"/>
              </a:solidFill>
            </a:endParaRPr>
          </a:p>
          <a:p>
            <a:pPr lvl="1"/>
            <a:r>
              <a:rPr lang="en-US" sz="2600" b="1" dirty="0">
                <a:solidFill>
                  <a:schemeClr val="tx1"/>
                </a:solidFill>
              </a:rPr>
              <a:t>Crew may wear green, red, yellow, blue or black</a:t>
            </a:r>
            <a:endParaRPr lang="en-US" sz="2600" dirty="0">
              <a:solidFill>
                <a:schemeClr val="tx1"/>
              </a:solidFill>
            </a:endParaRPr>
          </a:p>
          <a:p>
            <a:r>
              <a:rPr lang="en-US" sz="2800" b="1" u="sng" dirty="0">
                <a:solidFill>
                  <a:schemeClr val="tx1"/>
                </a:solidFill>
              </a:rPr>
              <a:t>3-stripe and 2-stripe socks are approved</a:t>
            </a:r>
            <a:endParaRPr lang="en-US" sz="2800" u="sng" dirty="0">
              <a:solidFill>
                <a:schemeClr val="tx1"/>
              </a:solidFill>
            </a:endParaRPr>
          </a:p>
          <a:p>
            <a:r>
              <a:rPr lang="en-US" sz="2800" b="1" dirty="0">
                <a:solidFill>
                  <a:schemeClr val="tx1"/>
                </a:solidFill>
              </a:rPr>
              <a:t>Referee communication devices are permitted</a:t>
            </a:r>
            <a:endParaRPr sz="2800" dirty="0">
              <a:solidFill>
                <a:schemeClr val="tx1"/>
              </a:solidFill>
            </a:endParaRPr>
          </a:p>
          <a:p>
            <a:r>
              <a:rPr lang="en-US" sz="2800" b="1" dirty="0">
                <a:solidFill>
                  <a:schemeClr val="tx1"/>
                </a:solidFill>
              </a:rPr>
              <a:t>Hat and long trousers are allowed</a:t>
            </a:r>
            <a:endParaRPr lang="en-US" sz="2800" dirty="0">
              <a:solidFill>
                <a:schemeClr val="tx1"/>
              </a:solidFill>
            </a:endParaRPr>
          </a:p>
        </p:txBody>
      </p:sp>
    </p:spTree>
    <p:extLst>
      <p:ext uri="{BB962C8B-B14F-4D97-AF65-F5344CB8AC3E}">
        <p14:creationId xmlns:p14="http://schemas.microsoft.com/office/powerpoint/2010/main" val="52162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Referee Signals/Decision</a:t>
            </a:r>
          </a:p>
        </p:txBody>
      </p:sp>
      <p:sp>
        <p:nvSpPr>
          <p:cNvPr id="3" name="Content Placeholder 2"/>
          <p:cNvSpPr>
            <a:spLocks noGrp="1"/>
          </p:cNvSpPr>
          <p:nvPr>
            <p:ph idx="1"/>
          </p:nvPr>
        </p:nvSpPr>
        <p:spPr>
          <a:xfrm>
            <a:off x="1155700" y="2451100"/>
            <a:ext cx="10201275" cy="3940894"/>
          </a:xfrm>
        </p:spPr>
        <p:txBody>
          <a:bodyPr vert="horz" lIns="91440" tIns="45720" rIns="91440" bIns="45720" rtlCol="0" anchor="t">
            <a:noAutofit/>
          </a:bodyPr>
          <a:lstStyle/>
          <a:p>
            <a:r>
              <a:rPr lang="en-US" sz="2800" b="1" dirty="0">
                <a:solidFill>
                  <a:schemeClr val="tx1"/>
                </a:solidFill>
              </a:rPr>
              <a:t>Windup signal for starting a match or starting of the second half</a:t>
            </a:r>
            <a:endParaRPr lang="en-US" sz="2800" dirty="0">
              <a:solidFill>
                <a:schemeClr val="tx1"/>
              </a:solidFill>
            </a:endParaRPr>
          </a:p>
          <a:p>
            <a:r>
              <a:rPr lang="en-US" sz="2800" b="1" dirty="0">
                <a:solidFill>
                  <a:schemeClr val="tx1"/>
                </a:solidFill>
              </a:rPr>
              <a:t>Signal to stop the clock (arms crossed)</a:t>
            </a:r>
          </a:p>
          <a:p>
            <a:r>
              <a:rPr lang="en-US" sz="2800" b="1" dirty="0">
                <a:solidFill>
                  <a:schemeClr val="tx1"/>
                </a:solidFill>
              </a:rPr>
              <a:t>Windup signal to start the clock after stopping the clock</a:t>
            </a:r>
          </a:p>
          <a:p>
            <a:r>
              <a:rPr lang="en-US" sz="2800" b="1" dirty="0">
                <a:solidFill>
                  <a:schemeClr val="tx1"/>
                </a:solidFill>
              </a:rPr>
              <a:t>Make decision on throw-in versus drop ball</a:t>
            </a:r>
          </a:p>
          <a:p>
            <a:r>
              <a:rPr lang="en-US" sz="2800" b="1" dirty="0">
                <a:solidFill>
                  <a:schemeClr val="tx1"/>
                </a:solidFill>
              </a:rPr>
              <a:t>No whistle required for drop ball</a:t>
            </a:r>
            <a:endParaRPr lang="en-US" sz="2800" dirty="0">
              <a:solidFill>
                <a:schemeClr val="tx1"/>
              </a:solidFill>
            </a:endParaRPr>
          </a:p>
        </p:txBody>
      </p:sp>
    </p:spTree>
    <p:extLst>
      <p:ext uri="{BB962C8B-B14F-4D97-AF65-F5344CB8AC3E}">
        <p14:creationId xmlns:p14="http://schemas.microsoft.com/office/powerpoint/2010/main" val="112230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SCSOA Differences</a:t>
            </a:r>
          </a:p>
        </p:txBody>
      </p:sp>
      <p:sp>
        <p:nvSpPr>
          <p:cNvPr id="3" name="Content Placeholder 2"/>
          <p:cNvSpPr>
            <a:spLocks noGrp="1"/>
          </p:cNvSpPr>
          <p:nvPr>
            <p:ph idx="1"/>
          </p:nvPr>
        </p:nvSpPr>
        <p:spPr>
          <a:xfrm>
            <a:off x="1154955" y="2305878"/>
            <a:ext cx="10546716" cy="4426226"/>
          </a:xfrm>
        </p:spPr>
        <p:txBody>
          <a:bodyPr vert="horz" lIns="91440" tIns="45720" rIns="91440" bIns="45720" rtlCol="0" anchor="t">
            <a:noAutofit/>
          </a:bodyPr>
          <a:lstStyle/>
          <a:p>
            <a:r>
              <a:rPr lang="en-US" sz="2800" b="1" dirty="0">
                <a:solidFill>
                  <a:schemeClr val="tx1"/>
                </a:solidFill>
              </a:rPr>
              <a:t>2 Referee System - Trail referee responsible for whistle on restart</a:t>
            </a:r>
          </a:p>
          <a:p>
            <a:r>
              <a:rPr lang="en-US" sz="2800" b="1" dirty="0">
                <a:solidFill>
                  <a:schemeClr val="tx1"/>
                </a:solidFill>
              </a:rPr>
              <a:t>SCSOA strongly suggests whistle be blown when a goal is scored</a:t>
            </a:r>
          </a:p>
          <a:p>
            <a:r>
              <a:rPr lang="en-US" sz="2800" b="1" dirty="0">
                <a:solidFill>
                  <a:schemeClr val="tx1"/>
                </a:solidFill>
              </a:rPr>
              <a:t>Concussion (possible head or neck injury) – shall not return to play on that same date of competition</a:t>
            </a:r>
          </a:p>
          <a:p>
            <a:r>
              <a:rPr lang="en-US" sz="2800" b="1" dirty="0">
                <a:solidFill>
                  <a:srgbClr val="1A027E"/>
                </a:solidFill>
              </a:rPr>
              <a:t>If player is removed from the field due to a POSSIBLE HEAD/NECK or other serious injury, referee must complete an Incident Report with CIF within 24 hours</a:t>
            </a:r>
          </a:p>
        </p:txBody>
      </p:sp>
    </p:spTree>
    <p:extLst>
      <p:ext uri="{BB962C8B-B14F-4D97-AF65-F5344CB8AC3E}">
        <p14:creationId xmlns:p14="http://schemas.microsoft.com/office/powerpoint/2010/main" val="87611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SCSOA Guidelines and Point of Emphasis – Team Areas</a:t>
            </a:r>
          </a:p>
        </p:txBody>
      </p:sp>
      <p:sp>
        <p:nvSpPr>
          <p:cNvPr id="3" name="Content Placeholder 2"/>
          <p:cNvSpPr>
            <a:spLocks noGrp="1"/>
          </p:cNvSpPr>
          <p:nvPr>
            <p:ph idx="1"/>
          </p:nvPr>
        </p:nvSpPr>
        <p:spPr>
          <a:xfrm>
            <a:off x="1154954" y="2451100"/>
            <a:ext cx="10202159" cy="4102100"/>
          </a:xfrm>
        </p:spPr>
        <p:txBody>
          <a:bodyPr vert="horz" lIns="91440" tIns="45720" rIns="91440" bIns="45720" rtlCol="0" anchor="t">
            <a:normAutofit/>
          </a:bodyPr>
          <a:lstStyle/>
          <a:p>
            <a:r>
              <a:rPr lang="en-US" sz="2800" b="1" u="sng" dirty="0">
                <a:solidFill>
                  <a:srgbClr val="0000FF"/>
                </a:solidFill>
              </a:rPr>
              <a:t>Rule 1-5-1</a:t>
            </a:r>
            <a:r>
              <a:rPr lang="en-US" sz="2800" b="1" dirty="0">
                <a:solidFill>
                  <a:schemeClr val="tx1"/>
                </a:solidFill>
              </a:rPr>
              <a:t>; There shall be marked areas for each team’s bench, separated by an official area for entering substitutes, scorers and timers.</a:t>
            </a:r>
          </a:p>
          <a:p>
            <a:r>
              <a:rPr lang="en-US" sz="2800" b="1" dirty="0">
                <a:solidFill>
                  <a:schemeClr val="tx1"/>
                </a:solidFill>
              </a:rPr>
              <a:t>When teams are placed on opposite sides of the field each team shall be placed diagonally across from each other. Teams </a:t>
            </a:r>
            <a:r>
              <a:rPr lang="en-US" sz="2800" b="1" dirty="0" smtClean="0">
                <a:solidFill>
                  <a:schemeClr val="tx1"/>
                </a:solidFill>
              </a:rPr>
              <a:t>placed </a:t>
            </a:r>
            <a:r>
              <a:rPr lang="en-US" sz="2800" b="1" dirty="0">
                <a:solidFill>
                  <a:schemeClr val="tx1"/>
                </a:solidFill>
              </a:rPr>
              <a:t>behind the Assistant Referee or Dual Official</a:t>
            </a:r>
            <a:endParaRPr lang="en-US" sz="2800" dirty="0">
              <a:solidFill>
                <a:schemeClr val="tx1"/>
              </a:solidFill>
            </a:endParaRPr>
          </a:p>
        </p:txBody>
      </p:sp>
    </p:spTree>
    <p:extLst>
      <p:ext uri="{BB962C8B-B14F-4D97-AF65-F5344CB8AC3E}">
        <p14:creationId xmlns:p14="http://schemas.microsoft.com/office/powerpoint/2010/main" val="36231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45068"/>
            <a:ext cx="8994886" cy="1053252"/>
          </a:xfrm>
        </p:spPr>
        <p:txBody>
          <a:bodyPr/>
          <a:lstStyle/>
          <a:p>
            <a:r>
              <a:rPr lang="en-US" dirty="0"/>
              <a:t>Referee Authority/AD</a:t>
            </a:r>
          </a:p>
        </p:txBody>
      </p:sp>
      <p:sp>
        <p:nvSpPr>
          <p:cNvPr id="3" name="Content Placeholder 2"/>
          <p:cNvSpPr>
            <a:spLocks noGrp="1"/>
          </p:cNvSpPr>
          <p:nvPr>
            <p:ph idx="1"/>
          </p:nvPr>
        </p:nvSpPr>
        <p:spPr>
          <a:xfrm>
            <a:off x="1155700" y="2525713"/>
            <a:ext cx="10704513" cy="4128838"/>
          </a:xfrm>
        </p:spPr>
        <p:txBody>
          <a:bodyPr vert="horz" lIns="91440" tIns="45720" rIns="91440" bIns="45720" rtlCol="0" anchor="t">
            <a:noAutofit/>
          </a:bodyPr>
          <a:lstStyle/>
          <a:p>
            <a:r>
              <a:rPr lang="en-US" sz="2800" b="1" dirty="0">
                <a:solidFill>
                  <a:schemeClr val="tx1"/>
                </a:solidFill>
              </a:rPr>
              <a:t>Prior to start, AD is in charge. After start, Referee in charge</a:t>
            </a:r>
          </a:p>
          <a:p>
            <a:endParaRPr lang="en-US" sz="2800" b="1" u="sng" dirty="0">
              <a:solidFill>
                <a:srgbClr val="1A027E"/>
              </a:solidFill>
            </a:endParaRPr>
          </a:p>
          <a:p>
            <a:r>
              <a:rPr lang="en-US" sz="2800" b="1" u="sng" dirty="0">
                <a:solidFill>
                  <a:srgbClr val="1A027E"/>
                </a:solidFill>
              </a:rPr>
              <a:t>Referee’s authority begins at the time of their arrival at the field of play and its immediate surroundings </a:t>
            </a:r>
            <a:r>
              <a:rPr lang="en-US" sz="2800" b="1" dirty="0">
                <a:solidFill>
                  <a:schemeClr val="tx1"/>
                </a:solidFill>
              </a:rPr>
              <a:t>and ends when officials leave the field and immediate surroundings</a:t>
            </a:r>
          </a:p>
        </p:txBody>
      </p:sp>
    </p:spTree>
    <p:extLst>
      <p:ext uri="{BB962C8B-B14F-4D97-AF65-F5344CB8AC3E}">
        <p14:creationId xmlns:p14="http://schemas.microsoft.com/office/powerpoint/2010/main" val="68995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45068"/>
            <a:ext cx="8994886" cy="1053252"/>
          </a:xfrm>
        </p:spPr>
        <p:txBody>
          <a:bodyPr/>
          <a:lstStyle/>
          <a:p>
            <a:r>
              <a:rPr lang="en-US" dirty="0"/>
              <a:t>Pregame/Coin Toss/Kickoff</a:t>
            </a:r>
          </a:p>
        </p:txBody>
      </p:sp>
      <p:sp>
        <p:nvSpPr>
          <p:cNvPr id="3" name="Content Placeholder 2"/>
          <p:cNvSpPr>
            <a:spLocks noGrp="1"/>
          </p:cNvSpPr>
          <p:nvPr>
            <p:ph idx="1"/>
          </p:nvPr>
        </p:nvSpPr>
        <p:spPr>
          <a:xfrm>
            <a:off x="1154954" y="2525202"/>
            <a:ext cx="10705742" cy="4058478"/>
          </a:xfrm>
        </p:spPr>
        <p:txBody>
          <a:bodyPr vert="horz" lIns="91440" tIns="45720" rIns="91440" bIns="45720" rtlCol="0" anchor="t">
            <a:noAutofit/>
          </a:bodyPr>
          <a:lstStyle/>
          <a:p>
            <a:r>
              <a:rPr lang="en-US" sz="2800" b="1" dirty="0">
                <a:solidFill>
                  <a:schemeClr val="tx1"/>
                </a:solidFill>
              </a:rPr>
              <a:t>Pregame conference – </a:t>
            </a:r>
            <a:r>
              <a:rPr lang="en-US" sz="2800" b="1" u="sng" dirty="0">
                <a:solidFill>
                  <a:srgbClr val="FF0000"/>
                </a:solidFill>
              </a:rPr>
              <a:t>Head</a:t>
            </a:r>
            <a:r>
              <a:rPr lang="en-US" sz="2800" b="1" dirty="0">
                <a:solidFill>
                  <a:schemeClr val="tx1"/>
                </a:solidFill>
              </a:rPr>
              <a:t> coach must attend with captain(s). Review sportsmanship, players properly equipped. </a:t>
            </a:r>
          </a:p>
          <a:p>
            <a:r>
              <a:rPr lang="en-US" sz="2800" b="1" dirty="0">
                <a:solidFill>
                  <a:schemeClr val="tx1"/>
                </a:solidFill>
              </a:rPr>
              <a:t>Winner of the coin toss gets to choose side or ball</a:t>
            </a:r>
          </a:p>
          <a:p>
            <a:r>
              <a:rPr lang="en-US" sz="2800" b="1" dirty="0">
                <a:solidFill>
                  <a:schemeClr val="tx1"/>
                </a:solidFill>
              </a:rPr>
              <a:t>NFHS and USSF are now aligned on kickoff  (go any direction) with one attacker allowed to stand on the defenders half of the field</a:t>
            </a:r>
          </a:p>
          <a:p>
            <a:endParaRPr lang="en-US" sz="2800" b="1" dirty="0">
              <a:solidFill>
                <a:srgbClr val="B31166"/>
              </a:solidFill>
            </a:endParaRPr>
          </a:p>
        </p:txBody>
      </p:sp>
    </p:spTree>
    <p:extLst>
      <p:ext uri="{BB962C8B-B14F-4D97-AF65-F5344CB8AC3E}">
        <p14:creationId xmlns:p14="http://schemas.microsoft.com/office/powerpoint/2010/main" val="47753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6486"/>
            <a:ext cx="8761413" cy="706964"/>
          </a:xfrm>
        </p:spPr>
        <p:txBody>
          <a:bodyPr/>
          <a:lstStyle/>
          <a:p>
            <a:r>
              <a:rPr lang="en-US" dirty="0"/>
              <a:t>Game Duration</a:t>
            </a:r>
          </a:p>
        </p:txBody>
      </p:sp>
      <p:sp>
        <p:nvSpPr>
          <p:cNvPr id="3" name="Content Placeholder 2"/>
          <p:cNvSpPr>
            <a:spLocks noGrp="1"/>
          </p:cNvSpPr>
          <p:nvPr>
            <p:ph idx="1"/>
          </p:nvPr>
        </p:nvSpPr>
        <p:spPr>
          <a:xfrm>
            <a:off x="785500" y="2255931"/>
            <a:ext cx="10599724" cy="4254500"/>
          </a:xfrm>
        </p:spPr>
        <p:txBody>
          <a:bodyPr vert="horz" lIns="91440" tIns="45720" rIns="91440" bIns="45720" rtlCol="0" anchor="t">
            <a:noAutofit/>
          </a:bodyPr>
          <a:lstStyle/>
          <a:p>
            <a:r>
              <a:rPr lang="en-US" sz="2600" b="1" dirty="0">
                <a:solidFill>
                  <a:schemeClr val="tx1"/>
                </a:solidFill>
              </a:rPr>
              <a:t>Two (2) 40-minute periods (Varsity)</a:t>
            </a:r>
          </a:p>
          <a:p>
            <a:r>
              <a:rPr lang="en-US" sz="2600" b="1" dirty="0">
                <a:solidFill>
                  <a:schemeClr val="tx1"/>
                </a:solidFill>
              </a:rPr>
              <a:t>Two (2) 35-min periods (JV &amp; Frosh/</a:t>
            </a:r>
            <a:r>
              <a:rPr lang="en-US" sz="2600" b="1" dirty="0" err="1">
                <a:solidFill>
                  <a:schemeClr val="tx1"/>
                </a:solidFill>
              </a:rPr>
              <a:t>Soph</a:t>
            </a:r>
            <a:r>
              <a:rPr lang="en-US" sz="2600" b="1" dirty="0">
                <a:solidFill>
                  <a:schemeClr val="tx1"/>
                </a:solidFill>
              </a:rPr>
              <a:t>)</a:t>
            </a:r>
          </a:p>
          <a:p>
            <a:r>
              <a:rPr lang="en-US" sz="2600" b="1" dirty="0">
                <a:solidFill>
                  <a:schemeClr val="tx1"/>
                </a:solidFill>
              </a:rPr>
              <a:t>We </a:t>
            </a:r>
            <a:r>
              <a:rPr lang="en-US" sz="2600" b="1" u="sng" dirty="0">
                <a:solidFill>
                  <a:schemeClr val="tx1"/>
                </a:solidFill>
              </a:rPr>
              <a:t>STOP CLOCK </a:t>
            </a:r>
            <a:r>
              <a:rPr lang="en-US" sz="2600" b="1" dirty="0">
                <a:solidFill>
                  <a:schemeClr val="tx1"/>
                </a:solidFill>
              </a:rPr>
              <a:t>for the following:</a:t>
            </a:r>
          </a:p>
          <a:p>
            <a:pPr lvl="1">
              <a:buChar char="•"/>
            </a:pPr>
            <a:r>
              <a:rPr lang="en-US" sz="2600" b="1" dirty="0">
                <a:solidFill>
                  <a:schemeClr val="tx1"/>
                </a:solidFill>
              </a:rPr>
              <a:t>Goal Scored</a:t>
            </a:r>
            <a:endParaRPr lang="en-US" sz="2600" dirty="0">
              <a:solidFill>
                <a:schemeClr val="tx1"/>
              </a:solidFill>
            </a:endParaRPr>
          </a:p>
          <a:p>
            <a:pPr lvl="1">
              <a:buChar char="•"/>
            </a:pPr>
            <a:r>
              <a:rPr lang="en-US" sz="2600" b="1" dirty="0">
                <a:solidFill>
                  <a:schemeClr val="tx1"/>
                </a:solidFill>
              </a:rPr>
              <a:t>Calling of a Penalty Kick</a:t>
            </a:r>
            <a:endParaRPr lang="en-US" sz="2600" dirty="0">
              <a:solidFill>
                <a:schemeClr val="tx1"/>
              </a:solidFill>
            </a:endParaRPr>
          </a:p>
          <a:p>
            <a:pPr lvl="1">
              <a:buChar char="•"/>
            </a:pPr>
            <a:r>
              <a:rPr lang="en-US" sz="2600" b="1" dirty="0">
                <a:solidFill>
                  <a:schemeClr val="tx1"/>
                </a:solidFill>
              </a:rPr>
              <a:t>Cautions; </a:t>
            </a:r>
            <a:r>
              <a:rPr lang="en-US" sz="2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Yellow</a:t>
            </a:r>
            <a:r>
              <a:rPr lang="en-US" sz="2600" b="1" dirty="0">
                <a:solidFill>
                  <a:schemeClr val="tx1"/>
                </a:solidFill>
              </a:rPr>
              <a:t> </a:t>
            </a:r>
            <a:r>
              <a:rPr lang="en-US" sz="2600" b="1" dirty="0" smtClean="0">
                <a:solidFill>
                  <a:schemeClr val="tx1"/>
                </a:solidFill>
              </a:rPr>
              <a:t>cards or</a:t>
            </a:r>
            <a:r>
              <a:rPr lang="en-US" sz="2600" dirty="0">
                <a:solidFill>
                  <a:schemeClr val="tx1"/>
                </a:solidFill>
              </a:rPr>
              <a:t> </a:t>
            </a:r>
            <a:r>
              <a:rPr lang="en-US" sz="2600" b="1" dirty="0" smtClean="0">
                <a:solidFill>
                  <a:schemeClr val="tx1"/>
                </a:solidFill>
              </a:rPr>
              <a:t>Disqualifications</a:t>
            </a:r>
            <a:r>
              <a:rPr lang="en-US" sz="2600" b="1" dirty="0">
                <a:solidFill>
                  <a:schemeClr val="tx1"/>
                </a:solidFill>
              </a:rPr>
              <a:t>; </a:t>
            </a:r>
            <a:r>
              <a:rPr lang="en-US" sz="2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Red</a:t>
            </a:r>
            <a:r>
              <a:rPr lang="en-US" sz="2600" b="1" dirty="0">
                <a:solidFill>
                  <a:schemeClr val="tx1"/>
                </a:solidFill>
              </a:rPr>
              <a:t> Cards</a:t>
            </a:r>
          </a:p>
          <a:p>
            <a:pPr lvl="1">
              <a:buChar char="•"/>
            </a:pPr>
            <a:r>
              <a:rPr lang="en-US" sz="2600" b="1" dirty="0">
                <a:solidFill>
                  <a:schemeClr val="tx1"/>
                </a:solidFill>
              </a:rPr>
              <a:t>Injury or other </a:t>
            </a:r>
            <a:r>
              <a:rPr lang="en-US" sz="2600" b="1" dirty="0" smtClean="0">
                <a:solidFill>
                  <a:schemeClr val="tx1"/>
                </a:solidFill>
              </a:rPr>
              <a:t>reason</a:t>
            </a:r>
          </a:p>
          <a:p>
            <a:pPr lvl="1">
              <a:buChar char="•"/>
            </a:pPr>
            <a:r>
              <a:rPr lang="en-US" sz="2600" b="1" dirty="0" smtClean="0">
                <a:solidFill>
                  <a:schemeClr val="tx1"/>
                </a:solidFill>
              </a:rPr>
              <a:t>Last 5 minutes of 2</a:t>
            </a:r>
            <a:r>
              <a:rPr lang="en-US" sz="2600" b="1" baseline="30000" dirty="0" smtClean="0">
                <a:solidFill>
                  <a:schemeClr val="tx1"/>
                </a:solidFill>
              </a:rPr>
              <a:t>nd</a:t>
            </a:r>
            <a:r>
              <a:rPr lang="en-US" sz="2600" b="1" dirty="0" smtClean="0">
                <a:solidFill>
                  <a:schemeClr val="tx1"/>
                </a:solidFill>
              </a:rPr>
              <a:t> Half (or overtime) when team in the lead substitutes</a:t>
            </a:r>
          </a:p>
          <a:p>
            <a:pPr marL="457200" lvl="1" indent="0">
              <a:buNone/>
            </a:pPr>
            <a:endParaRPr lang="en-US" sz="2600" dirty="0">
              <a:solidFill>
                <a:schemeClr val="tx1"/>
              </a:solidFill>
            </a:endParaRPr>
          </a:p>
        </p:txBody>
      </p:sp>
    </p:spTree>
    <p:extLst>
      <p:ext uri="{BB962C8B-B14F-4D97-AF65-F5344CB8AC3E}">
        <p14:creationId xmlns:p14="http://schemas.microsoft.com/office/powerpoint/2010/main" val="351083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625</TotalTime>
  <Words>1040</Words>
  <Application>Microsoft Macintosh PowerPoint</Application>
  <PresentationFormat>Custom</PresentationFormat>
  <Paragraphs>151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Ion Boardroom</vt:lpstr>
      <vt:lpstr>High School Differences</vt:lpstr>
      <vt:lpstr>Team Officials</vt:lpstr>
      <vt:lpstr>Referee Uniform &amp; Equipment</vt:lpstr>
      <vt:lpstr>Referee Signals/Decision</vt:lpstr>
      <vt:lpstr>SCSOA Differences</vt:lpstr>
      <vt:lpstr>SCSOA Guidelines and Point of Emphasis – Team Areas</vt:lpstr>
      <vt:lpstr>Referee Authority/AD</vt:lpstr>
      <vt:lpstr>Pregame/Coin Toss/Kickoff</vt:lpstr>
      <vt:lpstr>Game Duration</vt:lpstr>
      <vt:lpstr>Game Duration</vt:lpstr>
      <vt:lpstr>Ball/Goal Posts</vt:lpstr>
      <vt:lpstr>Roster/Players/Players Equipment </vt:lpstr>
      <vt:lpstr>Roster/Players/Players Equipment </vt:lpstr>
      <vt:lpstr>Roster/Players/Players Equipment </vt:lpstr>
      <vt:lpstr>Illegally Equipped</vt:lpstr>
      <vt:lpstr>Improperly Equipped</vt:lpstr>
      <vt:lpstr>Substitution Opportunity  (Report Before Entering)</vt:lpstr>
      <vt:lpstr>Substitution Opportunity  (From the Bench)</vt:lpstr>
      <vt:lpstr>Substitution Opportunities (more)</vt:lpstr>
      <vt:lpstr>Substitutions</vt:lpstr>
      <vt:lpstr>Must Leave the Field</vt:lpstr>
      <vt:lpstr>Drop Ball</vt:lpstr>
      <vt:lpstr>Throw-in</vt:lpstr>
      <vt:lpstr>Offside </vt:lpstr>
      <vt:lpstr>Fouls and Misconduct</vt:lpstr>
      <vt:lpstr>Fouls and Misconduct</vt:lpstr>
      <vt:lpstr>DOGSO</vt:lpstr>
      <vt:lpstr>Penalty Kick (Updated)</vt:lpstr>
      <vt:lpstr>Penalty Kicks/Tie Breaking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Differences</dc:title>
  <dc:creator>Wayne Merrick</dc:creator>
  <cp:lastModifiedBy>Ron Cardin</cp:lastModifiedBy>
  <cp:revision>320</cp:revision>
  <dcterms:created xsi:type="dcterms:W3CDTF">2015-09-15T19:36:09Z</dcterms:created>
  <dcterms:modified xsi:type="dcterms:W3CDTF">2019-08-27T01:06:07Z</dcterms:modified>
</cp:coreProperties>
</file>